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</p:sldMasterIdLst>
  <p:notesMasterIdLst>
    <p:notesMasterId r:id="rId17"/>
  </p:notesMasterIdLst>
  <p:sldIdLst>
    <p:sldId id="256" r:id="rId3"/>
    <p:sldId id="264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26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5360"/>
    <a:srgbClr val="DB675F"/>
    <a:srgbClr val="000000"/>
    <a:srgbClr val="62A68B"/>
    <a:srgbClr val="E38680"/>
    <a:srgbClr val="8AB4BA"/>
    <a:srgbClr val="A3C1C2"/>
    <a:srgbClr val="D7915B"/>
    <a:srgbClr val="87B2B9"/>
    <a:srgbClr val="8BB5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6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2800" dirty="0"/>
              <a:t>Literatures (1997-2016)</a:t>
            </a:r>
          </a:p>
        </c:rich>
      </c:tx>
      <c:layout>
        <c:manualLayout>
          <c:xMode val="edge"/>
          <c:yMode val="edge"/>
          <c:x val="0.41157462585888011"/>
          <c:y val="5.68638723670236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891107882861535E-2"/>
          <c:y val="0.15912669958974895"/>
          <c:w val="0.92438928152721955"/>
          <c:h val="0.66146034501603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'每年發表的數量(1997-2016)'!$B$1</c:f>
              <c:strCache>
                <c:ptCount val="1"/>
                <c:pt idx="0">
                  <c:v>Literatures</c:v>
                </c:pt>
              </c:strCache>
            </c:strRef>
          </c:tx>
          <c:spPr>
            <a:solidFill>
              <a:srgbClr val="3C53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'每年發表的數量(1997-2016)'!$A$2:$A$21</c:f>
              <c:numCache>
                <c:formatCode>General</c:formatCode>
                <c:ptCount val="20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</c:numCache>
            </c:numRef>
          </c:cat>
          <c:val>
            <c:numRef>
              <c:f>'每年發表的數量(1997-2016)'!$B$2:$B$21</c:f>
              <c:numCache>
                <c:formatCode>General</c:formatCode>
                <c:ptCount val="20"/>
                <c:pt idx="0">
                  <c:v>237</c:v>
                </c:pt>
                <c:pt idx="1">
                  <c:v>266</c:v>
                </c:pt>
                <c:pt idx="2">
                  <c:v>290</c:v>
                </c:pt>
                <c:pt idx="3">
                  <c:v>306</c:v>
                </c:pt>
                <c:pt idx="4">
                  <c:v>342</c:v>
                </c:pt>
                <c:pt idx="5">
                  <c:v>428</c:v>
                </c:pt>
                <c:pt idx="6">
                  <c:v>576</c:v>
                </c:pt>
                <c:pt idx="7">
                  <c:v>653</c:v>
                </c:pt>
                <c:pt idx="8">
                  <c:v>917</c:v>
                </c:pt>
                <c:pt idx="9">
                  <c:v>1109</c:v>
                </c:pt>
                <c:pt idx="10">
                  <c:v>1360</c:v>
                </c:pt>
                <c:pt idx="11">
                  <c:v>1766</c:v>
                </c:pt>
                <c:pt idx="12">
                  <c:v>2070</c:v>
                </c:pt>
                <c:pt idx="13">
                  <c:v>2407</c:v>
                </c:pt>
                <c:pt idx="14">
                  <c:v>2694</c:v>
                </c:pt>
                <c:pt idx="15">
                  <c:v>2903</c:v>
                </c:pt>
                <c:pt idx="16">
                  <c:v>3060</c:v>
                </c:pt>
                <c:pt idx="17">
                  <c:v>3303</c:v>
                </c:pt>
                <c:pt idx="18">
                  <c:v>3690</c:v>
                </c:pt>
                <c:pt idx="19">
                  <c:v>3906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D6-4D2D-8837-306AA1EBB9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7248384"/>
        <c:axId val="40882688"/>
        <c:axId val="0"/>
      </c:bar3DChart>
      <c:catAx>
        <c:axId val="4724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82688"/>
        <c:crosses val="autoZero"/>
        <c:auto val="1"/>
        <c:lblAlgn val="ctr"/>
        <c:lblOffset val="100"/>
        <c:noMultiLvlLbl val="0"/>
      </c:catAx>
      <c:valAx>
        <c:axId val="4088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24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/>
              <a:t>Literatures (Top 15 countries/Regions)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  不同的國家發表的數量(1997-2016)'!$E$21</c:f>
              <c:strCache>
                <c:ptCount val="1"/>
                <c:pt idx="0">
                  <c:v>Literatures</c:v>
                </c:pt>
              </c:strCache>
            </c:strRef>
          </c:tx>
          <c:spPr>
            <a:solidFill>
              <a:srgbClr val="3C5360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DB675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715-4B24-AC28-8A3CBCC9E8F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 不同的國家發表的數量(1997-2016)'!$D$22:$D$36</c:f>
              <c:strCache>
                <c:ptCount val="15"/>
                <c:pt idx="0">
                  <c:v>United States</c:v>
                </c:pt>
                <c:pt idx="1">
                  <c:v>United Kingdom</c:v>
                </c:pt>
                <c:pt idx="2">
                  <c:v>China</c:v>
                </c:pt>
                <c:pt idx="3">
                  <c:v>Germany</c:v>
                </c:pt>
                <c:pt idx="4">
                  <c:v>Canada</c:v>
                </c:pt>
                <c:pt idx="5">
                  <c:v>Spain</c:v>
                </c:pt>
                <c:pt idx="6">
                  <c:v>Australia</c:v>
                </c:pt>
                <c:pt idx="7">
                  <c:v>Taiwan</c:v>
                </c:pt>
                <c:pt idx="8">
                  <c:v>France</c:v>
                </c:pt>
                <c:pt idx="9">
                  <c:v>Netherlands</c:v>
                </c:pt>
                <c:pt idx="10">
                  <c:v>Italy</c:v>
                </c:pt>
                <c:pt idx="11">
                  <c:v>Japan</c:v>
                </c:pt>
                <c:pt idx="12">
                  <c:v>Brazil</c:v>
                </c:pt>
                <c:pt idx="13">
                  <c:v>Greece</c:v>
                </c:pt>
                <c:pt idx="14">
                  <c:v>Portugal</c:v>
                </c:pt>
              </c:strCache>
            </c:strRef>
          </c:cat>
          <c:val>
            <c:numRef>
              <c:f>'  不同的國家發表的數量(1997-2016)'!$E$22:$E$36</c:f>
              <c:numCache>
                <c:formatCode>General</c:formatCode>
                <c:ptCount val="15"/>
                <c:pt idx="0">
                  <c:v>9589</c:v>
                </c:pt>
                <c:pt idx="1">
                  <c:v>3027</c:v>
                </c:pt>
                <c:pt idx="2">
                  <c:v>1702</c:v>
                </c:pt>
                <c:pt idx="3">
                  <c:v>1517</c:v>
                </c:pt>
                <c:pt idx="4">
                  <c:v>1472</c:v>
                </c:pt>
                <c:pt idx="5">
                  <c:v>1331</c:v>
                </c:pt>
                <c:pt idx="6">
                  <c:v>1231</c:v>
                </c:pt>
                <c:pt idx="7">
                  <c:v>1154</c:v>
                </c:pt>
                <c:pt idx="8">
                  <c:v>1054</c:v>
                </c:pt>
                <c:pt idx="9">
                  <c:v>1001</c:v>
                </c:pt>
                <c:pt idx="10">
                  <c:v>951</c:v>
                </c:pt>
                <c:pt idx="11">
                  <c:v>929</c:v>
                </c:pt>
                <c:pt idx="12">
                  <c:v>759</c:v>
                </c:pt>
                <c:pt idx="13">
                  <c:v>523</c:v>
                </c:pt>
                <c:pt idx="14">
                  <c:v>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15-4B24-AC28-8A3CBCC9E8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1481728"/>
        <c:axId val="34193984"/>
        <c:axId val="0"/>
      </c:bar3DChart>
      <c:catAx>
        <c:axId val="8148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93984"/>
        <c:crosses val="autoZero"/>
        <c:auto val="1"/>
        <c:lblAlgn val="ctr"/>
        <c:lblOffset val="100"/>
        <c:noMultiLvlLbl val="0"/>
      </c:catAx>
      <c:valAx>
        <c:axId val="34193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8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2000" dirty="0"/>
              <a:t>Countries/regions (Top 15 in </a:t>
            </a:r>
            <a:r>
              <a:rPr lang="en-US" altLang="zh-TW" sz="2000" dirty="0">
                <a:solidFill>
                  <a:srgbClr val="DB675F"/>
                </a:solidFill>
              </a:rPr>
              <a:t>1997-2006</a:t>
            </a:r>
            <a:r>
              <a:rPr lang="en-US" altLang="zh-TW" sz="2000" dirty="0"/>
              <a:t>)</a:t>
            </a:r>
            <a:endParaRPr lang="zh-TW" alt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3C536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'不同的國家發表的數量(前十年後十年)'!$F$89:$F$103</c:f>
              <c:strCache>
                <c:ptCount val="15"/>
                <c:pt idx="0">
                  <c:v>United States</c:v>
                </c:pt>
                <c:pt idx="1">
                  <c:v>United Kingdom</c:v>
                </c:pt>
                <c:pt idx="2">
                  <c:v>Canada</c:v>
                </c:pt>
                <c:pt idx="3">
                  <c:v>Japan</c:v>
                </c:pt>
                <c:pt idx="4">
                  <c:v>Australia</c:v>
                </c:pt>
                <c:pt idx="5">
                  <c:v>Germany</c:v>
                </c:pt>
                <c:pt idx="6">
                  <c:v>France</c:v>
                </c:pt>
                <c:pt idx="7">
                  <c:v>Netherlands</c:v>
                </c:pt>
                <c:pt idx="8">
                  <c:v>China</c:v>
                </c:pt>
                <c:pt idx="9">
                  <c:v>Israel</c:v>
                </c:pt>
                <c:pt idx="10">
                  <c:v>Italy</c:v>
                </c:pt>
                <c:pt idx="11">
                  <c:v>Spain</c:v>
                </c:pt>
                <c:pt idx="12">
                  <c:v>Finland</c:v>
                </c:pt>
                <c:pt idx="13">
                  <c:v>South Korea</c:v>
                </c:pt>
                <c:pt idx="14">
                  <c:v>Switzerland</c:v>
                </c:pt>
              </c:strCache>
            </c:strRef>
          </c:cat>
          <c:val>
            <c:numRef>
              <c:f>'不同的國家發表的數量(前十年後十年)'!$G$89:$G$103</c:f>
              <c:numCache>
                <c:formatCode>General</c:formatCode>
                <c:ptCount val="15"/>
                <c:pt idx="0">
                  <c:v>1910</c:v>
                </c:pt>
                <c:pt idx="1">
                  <c:v>522</c:v>
                </c:pt>
                <c:pt idx="2">
                  <c:v>240</c:v>
                </c:pt>
                <c:pt idx="3">
                  <c:v>231</c:v>
                </c:pt>
                <c:pt idx="4">
                  <c:v>206</c:v>
                </c:pt>
                <c:pt idx="5">
                  <c:v>200</c:v>
                </c:pt>
                <c:pt idx="6">
                  <c:v>162</c:v>
                </c:pt>
                <c:pt idx="7">
                  <c:v>132</c:v>
                </c:pt>
                <c:pt idx="8">
                  <c:v>131</c:v>
                </c:pt>
                <c:pt idx="9">
                  <c:v>102</c:v>
                </c:pt>
                <c:pt idx="10">
                  <c:v>100</c:v>
                </c:pt>
                <c:pt idx="11">
                  <c:v>95</c:v>
                </c:pt>
                <c:pt idx="12">
                  <c:v>67</c:v>
                </c:pt>
                <c:pt idx="13">
                  <c:v>67</c:v>
                </c:pt>
                <c:pt idx="14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3F-4B90-948A-CC0F1C8FA4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8852352"/>
        <c:axId val="40633472"/>
        <c:axId val="0"/>
      </c:bar3DChart>
      <c:catAx>
        <c:axId val="13885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633472"/>
        <c:crosses val="autoZero"/>
        <c:auto val="1"/>
        <c:lblAlgn val="ctr"/>
        <c:lblOffset val="100"/>
        <c:noMultiLvlLbl val="0"/>
      </c:catAx>
      <c:valAx>
        <c:axId val="40633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85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TW" sz="2000" dirty="0"/>
              <a:t>Countries/regions (Top 15 in </a:t>
            </a:r>
            <a:r>
              <a:rPr lang="en-US" altLang="zh-TW" sz="2000" dirty="0">
                <a:solidFill>
                  <a:srgbClr val="DB675F"/>
                </a:solidFill>
              </a:rPr>
              <a:t>2007-2016</a:t>
            </a:r>
            <a:r>
              <a:rPr lang="en-US" altLang="zh-TW" sz="2000" dirty="0"/>
              <a:t>)</a:t>
            </a:r>
            <a:endParaRPr lang="zh-TW" alt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3C5360"/>
            </a:solidFill>
            <a:ln>
              <a:noFill/>
            </a:ln>
            <a:effectLst/>
            <a:sp3d/>
          </c:spPr>
          <c:invertIfNegative val="0"/>
          <c:dPt>
            <c:idx val="6"/>
            <c:invertIfNegative val="0"/>
            <c:bubble3D val="0"/>
            <c:spPr>
              <a:solidFill>
                <a:srgbClr val="DB675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D78C-4AC0-93C7-6FF06D4D6D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'不同的國家發表的數量(前十年後十年)'!$H$89:$H$103</c:f>
              <c:strCache>
                <c:ptCount val="15"/>
                <c:pt idx="0">
                  <c:v>United States</c:v>
                </c:pt>
                <c:pt idx="1">
                  <c:v>United Kingdom</c:v>
                </c:pt>
                <c:pt idx="2">
                  <c:v>China</c:v>
                </c:pt>
                <c:pt idx="3">
                  <c:v>Germany</c:v>
                </c:pt>
                <c:pt idx="4">
                  <c:v>Spain</c:v>
                </c:pt>
                <c:pt idx="5">
                  <c:v>Canada</c:v>
                </c:pt>
                <c:pt idx="6">
                  <c:v>Taiwan</c:v>
                </c:pt>
                <c:pt idx="7">
                  <c:v>Australia</c:v>
                </c:pt>
                <c:pt idx="8">
                  <c:v>France</c:v>
                </c:pt>
                <c:pt idx="9">
                  <c:v>Netherlands</c:v>
                </c:pt>
                <c:pt idx="10">
                  <c:v>Italy</c:v>
                </c:pt>
                <c:pt idx="11">
                  <c:v>Brazil</c:v>
                </c:pt>
                <c:pt idx="12">
                  <c:v>Japan</c:v>
                </c:pt>
                <c:pt idx="13">
                  <c:v>Greece</c:v>
                </c:pt>
                <c:pt idx="14">
                  <c:v>Portugal</c:v>
                </c:pt>
              </c:strCache>
            </c:strRef>
          </c:cat>
          <c:val>
            <c:numRef>
              <c:f>'不同的國家發表的數量(前十年後十年)'!$I$89:$I$103</c:f>
              <c:numCache>
                <c:formatCode>General</c:formatCode>
                <c:ptCount val="15"/>
                <c:pt idx="0">
                  <c:v>7679</c:v>
                </c:pt>
                <c:pt idx="1">
                  <c:v>2505</c:v>
                </c:pt>
                <c:pt idx="2">
                  <c:v>1571</c:v>
                </c:pt>
                <c:pt idx="3">
                  <c:v>1317</c:v>
                </c:pt>
                <c:pt idx="4">
                  <c:v>1236</c:v>
                </c:pt>
                <c:pt idx="5">
                  <c:v>1232</c:v>
                </c:pt>
                <c:pt idx="6">
                  <c:v>1095</c:v>
                </c:pt>
                <c:pt idx="7">
                  <c:v>1025</c:v>
                </c:pt>
                <c:pt idx="8">
                  <c:v>892</c:v>
                </c:pt>
                <c:pt idx="9">
                  <c:v>869</c:v>
                </c:pt>
                <c:pt idx="10">
                  <c:v>851</c:v>
                </c:pt>
                <c:pt idx="11">
                  <c:v>708</c:v>
                </c:pt>
                <c:pt idx="12">
                  <c:v>698</c:v>
                </c:pt>
                <c:pt idx="13">
                  <c:v>492</c:v>
                </c:pt>
                <c:pt idx="14">
                  <c:v>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C-4AC0-93C7-6FF06D4D6D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81484288"/>
        <c:axId val="36646272"/>
        <c:axId val="0"/>
      </c:bar3DChart>
      <c:catAx>
        <c:axId val="8148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46272"/>
        <c:crosses val="autoZero"/>
        <c:auto val="1"/>
        <c:lblAlgn val="ctr"/>
        <c:lblOffset val="100"/>
        <c:noMultiLvlLbl val="0"/>
      </c:catAx>
      <c:valAx>
        <c:axId val="3664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8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i="0" baseline="0" dirty="0">
                <a:effectLst/>
              </a:rPr>
              <a:t>Subjects between the first 10-year (1997-2006) and the second 10-year (2007-2016)</a:t>
            </a:r>
            <a:endParaRPr lang="en-US" sz="2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084588835844338"/>
          <c:y val="8.9015728056823951E-2"/>
          <c:w val="0.80223531113728896"/>
          <c:h val="0.49670817403532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不同應用領域的數量前十與後十年!$B$2</c:f>
              <c:strCache>
                <c:ptCount val="1"/>
                <c:pt idx="0">
                  <c:v>1997-2006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不同應用領域的數量前十與後十年!$A$3:$A$30</c:f>
              <c:strCache>
                <c:ptCount val="28"/>
                <c:pt idx="0">
                  <c:v>Agricultural and Biological Sciences</c:v>
                </c:pt>
                <c:pt idx="1">
                  <c:v>Arts and Humanities</c:v>
                </c:pt>
                <c:pt idx="2">
                  <c:v>Biochemistry, Genetics and Molecular Biology</c:v>
                </c:pt>
                <c:pt idx="3">
                  <c:v>Business, Management and Accounting</c:v>
                </c:pt>
                <c:pt idx="4">
                  <c:v>Chemical Engineering</c:v>
                </c:pt>
                <c:pt idx="5">
                  <c:v>Chemistry</c:v>
                </c:pt>
                <c:pt idx="6">
                  <c:v>Computer Science</c:v>
                </c:pt>
                <c:pt idx="7">
                  <c:v>Decision Sciences</c:v>
                </c:pt>
                <c:pt idx="8">
                  <c:v>Dentistry</c:v>
                </c:pt>
                <c:pt idx="9">
                  <c:v>Earth and Planetary Sciences</c:v>
                </c:pt>
                <c:pt idx="10">
                  <c:v>Economics, Econometrics and Finance</c:v>
                </c:pt>
                <c:pt idx="11">
                  <c:v>Energy</c:v>
                </c:pt>
                <c:pt idx="12">
                  <c:v>Engineering</c:v>
                </c:pt>
                <c:pt idx="13">
                  <c:v>Environmental Science</c:v>
                </c:pt>
                <c:pt idx="14">
                  <c:v>Health Professions</c:v>
                </c:pt>
                <c:pt idx="15">
                  <c:v>Immunology and Microbiology</c:v>
                </c:pt>
                <c:pt idx="16">
                  <c:v>Materials Science</c:v>
                </c:pt>
                <c:pt idx="17">
                  <c:v>Mathematics</c:v>
                </c:pt>
                <c:pt idx="18">
                  <c:v>Medicine</c:v>
                </c:pt>
                <c:pt idx="19">
                  <c:v>Multidisciplinary</c:v>
                </c:pt>
                <c:pt idx="20">
                  <c:v>Neuroscience</c:v>
                </c:pt>
                <c:pt idx="21">
                  <c:v>Nursing</c:v>
                </c:pt>
                <c:pt idx="22">
                  <c:v>Pharmacology, Toxicology and Pharmaceutics</c:v>
                </c:pt>
                <c:pt idx="23">
                  <c:v>Physics and Astronomy</c:v>
                </c:pt>
                <c:pt idx="24">
                  <c:v>Psychology</c:v>
                </c:pt>
                <c:pt idx="25">
                  <c:v>Social Sciences</c:v>
                </c:pt>
                <c:pt idx="26">
                  <c:v>Veterinary</c:v>
                </c:pt>
                <c:pt idx="27">
                  <c:v>Undefined</c:v>
                </c:pt>
              </c:strCache>
            </c:strRef>
          </c:cat>
          <c:val>
            <c:numRef>
              <c:f>不同應用領域的數量前十與後十年!$B$3:$B$30</c:f>
              <c:numCache>
                <c:formatCode>General</c:formatCode>
                <c:ptCount val="28"/>
                <c:pt idx="0">
                  <c:v>117</c:v>
                </c:pt>
                <c:pt idx="1">
                  <c:v>201</c:v>
                </c:pt>
                <c:pt idx="2">
                  <c:v>127</c:v>
                </c:pt>
                <c:pt idx="3">
                  <c:v>381</c:v>
                </c:pt>
                <c:pt idx="4">
                  <c:v>47</c:v>
                </c:pt>
                <c:pt idx="5">
                  <c:v>17</c:v>
                </c:pt>
                <c:pt idx="6">
                  <c:v>1847</c:v>
                </c:pt>
                <c:pt idx="7">
                  <c:v>144</c:v>
                </c:pt>
                <c:pt idx="8">
                  <c:v>8</c:v>
                </c:pt>
                <c:pt idx="9">
                  <c:v>31</c:v>
                </c:pt>
                <c:pt idx="10">
                  <c:v>365</c:v>
                </c:pt>
                <c:pt idx="11">
                  <c:v>26</c:v>
                </c:pt>
                <c:pt idx="12">
                  <c:v>1100</c:v>
                </c:pt>
                <c:pt idx="13">
                  <c:v>66</c:v>
                </c:pt>
                <c:pt idx="14">
                  <c:v>229</c:v>
                </c:pt>
                <c:pt idx="15">
                  <c:v>20</c:v>
                </c:pt>
                <c:pt idx="16">
                  <c:v>31</c:v>
                </c:pt>
                <c:pt idx="17">
                  <c:v>706</c:v>
                </c:pt>
                <c:pt idx="18">
                  <c:v>708</c:v>
                </c:pt>
                <c:pt idx="19">
                  <c:v>40</c:v>
                </c:pt>
                <c:pt idx="20">
                  <c:v>141</c:v>
                </c:pt>
                <c:pt idx="21">
                  <c:v>147</c:v>
                </c:pt>
                <c:pt idx="22">
                  <c:v>23</c:v>
                </c:pt>
                <c:pt idx="23">
                  <c:v>55</c:v>
                </c:pt>
                <c:pt idx="24">
                  <c:v>361</c:v>
                </c:pt>
                <c:pt idx="25">
                  <c:v>1125</c:v>
                </c:pt>
                <c:pt idx="26">
                  <c:v>6</c:v>
                </c:pt>
                <c:pt idx="27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4F-4EAD-9D02-FDCB4BAD21D1}"/>
            </c:ext>
          </c:extLst>
        </c:ser>
        <c:ser>
          <c:idx val="1"/>
          <c:order val="1"/>
          <c:tx>
            <c:strRef>
              <c:f>不同應用領域的數量前十與後十年!$C$2</c:f>
              <c:strCache>
                <c:ptCount val="1"/>
                <c:pt idx="0">
                  <c:v>2007-2016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不同應用領域的數量前十與後十年!$A$3:$A$30</c:f>
              <c:strCache>
                <c:ptCount val="28"/>
                <c:pt idx="0">
                  <c:v>Agricultural and Biological Sciences</c:v>
                </c:pt>
                <c:pt idx="1">
                  <c:v>Arts and Humanities</c:v>
                </c:pt>
                <c:pt idx="2">
                  <c:v>Biochemistry, Genetics and Molecular Biology</c:v>
                </c:pt>
                <c:pt idx="3">
                  <c:v>Business, Management and Accounting</c:v>
                </c:pt>
                <c:pt idx="4">
                  <c:v>Chemical Engineering</c:v>
                </c:pt>
                <c:pt idx="5">
                  <c:v>Chemistry</c:v>
                </c:pt>
                <c:pt idx="6">
                  <c:v>Computer Science</c:v>
                </c:pt>
                <c:pt idx="7">
                  <c:v>Decision Sciences</c:v>
                </c:pt>
                <c:pt idx="8">
                  <c:v>Dentistry</c:v>
                </c:pt>
                <c:pt idx="9">
                  <c:v>Earth and Planetary Sciences</c:v>
                </c:pt>
                <c:pt idx="10">
                  <c:v>Economics, Econometrics and Finance</c:v>
                </c:pt>
                <c:pt idx="11">
                  <c:v>Energy</c:v>
                </c:pt>
                <c:pt idx="12">
                  <c:v>Engineering</c:v>
                </c:pt>
                <c:pt idx="13">
                  <c:v>Environmental Science</c:v>
                </c:pt>
                <c:pt idx="14">
                  <c:v>Health Professions</c:v>
                </c:pt>
                <c:pt idx="15">
                  <c:v>Immunology and Microbiology</c:v>
                </c:pt>
                <c:pt idx="16">
                  <c:v>Materials Science</c:v>
                </c:pt>
                <c:pt idx="17">
                  <c:v>Mathematics</c:v>
                </c:pt>
                <c:pt idx="18">
                  <c:v>Medicine</c:v>
                </c:pt>
                <c:pt idx="19">
                  <c:v>Multidisciplinary</c:v>
                </c:pt>
                <c:pt idx="20">
                  <c:v>Neuroscience</c:v>
                </c:pt>
                <c:pt idx="21">
                  <c:v>Nursing</c:v>
                </c:pt>
                <c:pt idx="22">
                  <c:v>Pharmacology, Toxicology and Pharmaceutics</c:v>
                </c:pt>
                <c:pt idx="23">
                  <c:v>Physics and Astronomy</c:v>
                </c:pt>
                <c:pt idx="24">
                  <c:v>Psychology</c:v>
                </c:pt>
                <c:pt idx="25">
                  <c:v>Social Sciences</c:v>
                </c:pt>
                <c:pt idx="26">
                  <c:v>Veterinary</c:v>
                </c:pt>
                <c:pt idx="27">
                  <c:v>Undefined</c:v>
                </c:pt>
              </c:strCache>
            </c:strRef>
          </c:cat>
          <c:val>
            <c:numRef>
              <c:f>不同應用領域的數量前十與後十年!$C$3:$C$30</c:f>
              <c:numCache>
                <c:formatCode>General</c:formatCode>
                <c:ptCount val="28"/>
                <c:pt idx="0">
                  <c:v>405</c:v>
                </c:pt>
                <c:pt idx="1">
                  <c:v>1270</c:v>
                </c:pt>
                <c:pt idx="2">
                  <c:v>542</c:v>
                </c:pt>
                <c:pt idx="3">
                  <c:v>1205</c:v>
                </c:pt>
                <c:pt idx="4">
                  <c:v>77</c:v>
                </c:pt>
                <c:pt idx="5">
                  <c:v>123</c:v>
                </c:pt>
                <c:pt idx="6">
                  <c:v>15335</c:v>
                </c:pt>
                <c:pt idx="7">
                  <c:v>667</c:v>
                </c:pt>
                <c:pt idx="8">
                  <c:v>19</c:v>
                </c:pt>
                <c:pt idx="9">
                  <c:v>159</c:v>
                </c:pt>
                <c:pt idx="10">
                  <c:v>731</c:v>
                </c:pt>
                <c:pt idx="11">
                  <c:v>176</c:v>
                </c:pt>
                <c:pt idx="12">
                  <c:v>5411</c:v>
                </c:pt>
                <c:pt idx="13">
                  <c:v>321</c:v>
                </c:pt>
                <c:pt idx="14">
                  <c:v>869</c:v>
                </c:pt>
                <c:pt idx="15">
                  <c:v>66</c:v>
                </c:pt>
                <c:pt idx="16">
                  <c:v>145</c:v>
                </c:pt>
                <c:pt idx="17">
                  <c:v>3483</c:v>
                </c:pt>
                <c:pt idx="18">
                  <c:v>2894</c:v>
                </c:pt>
                <c:pt idx="19">
                  <c:v>196</c:v>
                </c:pt>
                <c:pt idx="20">
                  <c:v>613</c:v>
                </c:pt>
                <c:pt idx="21">
                  <c:v>349</c:v>
                </c:pt>
                <c:pt idx="22">
                  <c:v>94</c:v>
                </c:pt>
                <c:pt idx="23">
                  <c:v>302</c:v>
                </c:pt>
                <c:pt idx="24">
                  <c:v>1662</c:v>
                </c:pt>
                <c:pt idx="25">
                  <c:v>8844</c:v>
                </c:pt>
                <c:pt idx="26">
                  <c:v>22</c:v>
                </c:pt>
                <c:pt idx="2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4F-4EAD-9D02-FDCB4BAD21D1}"/>
            </c:ext>
          </c:extLst>
        </c:ser>
        <c:ser>
          <c:idx val="2"/>
          <c:order val="2"/>
          <c:tx>
            <c:strRef>
              <c:f>不同應用領域的數量前十與後十年!$D$2</c:f>
              <c:strCache>
                <c:ptCount val="1"/>
                <c:pt idx="0">
                  <c:v>1997-2016</c:v>
                </c:pt>
              </c:strCache>
            </c:strRef>
          </c:tx>
          <c:spPr>
            <a:solidFill>
              <a:srgbClr val="3C5360"/>
            </a:solidFill>
            <a:ln>
              <a:noFill/>
            </a:ln>
            <a:effectLst/>
          </c:spPr>
          <c:invertIfNegative val="0"/>
          <c:cat>
            <c:strRef>
              <c:f>不同應用領域的數量前十與後十年!$A$3:$A$30</c:f>
              <c:strCache>
                <c:ptCount val="28"/>
                <c:pt idx="0">
                  <c:v>Agricultural and Biological Sciences</c:v>
                </c:pt>
                <c:pt idx="1">
                  <c:v>Arts and Humanities</c:v>
                </c:pt>
                <c:pt idx="2">
                  <c:v>Biochemistry, Genetics and Molecular Biology</c:v>
                </c:pt>
                <c:pt idx="3">
                  <c:v>Business, Management and Accounting</c:v>
                </c:pt>
                <c:pt idx="4">
                  <c:v>Chemical Engineering</c:v>
                </c:pt>
                <c:pt idx="5">
                  <c:v>Chemistry</c:v>
                </c:pt>
                <c:pt idx="6">
                  <c:v>Computer Science</c:v>
                </c:pt>
                <c:pt idx="7">
                  <c:v>Decision Sciences</c:v>
                </c:pt>
                <c:pt idx="8">
                  <c:v>Dentistry</c:v>
                </c:pt>
                <c:pt idx="9">
                  <c:v>Earth and Planetary Sciences</c:v>
                </c:pt>
                <c:pt idx="10">
                  <c:v>Economics, Econometrics and Finance</c:v>
                </c:pt>
                <c:pt idx="11">
                  <c:v>Energy</c:v>
                </c:pt>
                <c:pt idx="12">
                  <c:v>Engineering</c:v>
                </c:pt>
                <c:pt idx="13">
                  <c:v>Environmental Science</c:v>
                </c:pt>
                <c:pt idx="14">
                  <c:v>Health Professions</c:v>
                </c:pt>
                <c:pt idx="15">
                  <c:v>Immunology and Microbiology</c:v>
                </c:pt>
                <c:pt idx="16">
                  <c:v>Materials Science</c:v>
                </c:pt>
                <c:pt idx="17">
                  <c:v>Mathematics</c:v>
                </c:pt>
                <c:pt idx="18">
                  <c:v>Medicine</c:v>
                </c:pt>
                <c:pt idx="19">
                  <c:v>Multidisciplinary</c:v>
                </c:pt>
                <c:pt idx="20">
                  <c:v>Neuroscience</c:v>
                </c:pt>
                <c:pt idx="21">
                  <c:v>Nursing</c:v>
                </c:pt>
                <c:pt idx="22">
                  <c:v>Pharmacology, Toxicology and Pharmaceutics</c:v>
                </c:pt>
                <c:pt idx="23">
                  <c:v>Physics and Astronomy</c:v>
                </c:pt>
                <c:pt idx="24">
                  <c:v>Psychology</c:v>
                </c:pt>
                <c:pt idx="25">
                  <c:v>Social Sciences</c:v>
                </c:pt>
                <c:pt idx="26">
                  <c:v>Veterinary</c:v>
                </c:pt>
                <c:pt idx="27">
                  <c:v>Undefined</c:v>
                </c:pt>
              </c:strCache>
            </c:strRef>
          </c:cat>
          <c:val>
            <c:numRef>
              <c:f>不同應用領域的數量前十與後十年!$D$3:$D$30</c:f>
              <c:numCache>
                <c:formatCode>General</c:formatCode>
                <c:ptCount val="28"/>
                <c:pt idx="0">
                  <c:v>522</c:v>
                </c:pt>
                <c:pt idx="1">
                  <c:v>1471</c:v>
                </c:pt>
                <c:pt idx="2">
                  <c:v>669</c:v>
                </c:pt>
                <c:pt idx="3">
                  <c:v>1586</c:v>
                </c:pt>
                <c:pt idx="4">
                  <c:v>124</c:v>
                </c:pt>
                <c:pt idx="5">
                  <c:v>140</c:v>
                </c:pt>
                <c:pt idx="6">
                  <c:v>17182</c:v>
                </c:pt>
                <c:pt idx="7">
                  <c:v>811</c:v>
                </c:pt>
                <c:pt idx="8">
                  <c:v>27</c:v>
                </c:pt>
                <c:pt idx="9">
                  <c:v>190</c:v>
                </c:pt>
                <c:pt idx="10">
                  <c:v>1096</c:v>
                </c:pt>
                <c:pt idx="11">
                  <c:v>202</c:v>
                </c:pt>
                <c:pt idx="12">
                  <c:v>6511</c:v>
                </c:pt>
                <c:pt idx="13">
                  <c:v>387</c:v>
                </c:pt>
                <c:pt idx="14">
                  <c:v>1098</c:v>
                </c:pt>
                <c:pt idx="15">
                  <c:v>86</c:v>
                </c:pt>
                <c:pt idx="16">
                  <c:v>176</c:v>
                </c:pt>
                <c:pt idx="17">
                  <c:v>4189</c:v>
                </c:pt>
                <c:pt idx="18">
                  <c:v>3602</c:v>
                </c:pt>
                <c:pt idx="19">
                  <c:v>236</c:v>
                </c:pt>
                <c:pt idx="20">
                  <c:v>754</c:v>
                </c:pt>
                <c:pt idx="21">
                  <c:v>496</c:v>
                </c:pt>
                <c:pt idx="22">
                  <c:v>117</c:v>
                </c:pt>
                <c:pt idx="23">
                  <c:v>357</c:v>
                </c:pt>
                <c:pt idx="24">
                  <c:v>2023</c:v>
                </c:pt>
                <c:pt idx="25">
                  <c:v>9969</c:v>
                </c:pt>
                <c:pt idx="26">
                  <c:v>28</c:v>
                </c:pt>
                <c:pt idx="27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4F-4EAD-9D02-FDCB4BAD2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290112"/>
        <c:axId val="40884992"/>
      </c:barChart>
      <c:lineChart>
        <c:grouping val="standard"/>
        <c:varyColors val="0"/>
        <c:ser>
          <c:idx val="3"/>
          <c:order val="3"/>
          <c:tx>
            <c:strRef>
              <c:f>不同應用領域的數量前十與後十年!$E$2</c:f>
              <c:strCache>
                <c:ptCount val="1"/>
                <c:pt idx="0">
                  <c:v>growth rate</c:v>
                </c:pt>
              </c:strCache>
            </c:strRef>
          </c:tx>
          <c:spPr>
            <a:ln w="28575" cap="rnd">
              <a:solidFill>
                <a:srgbClr val="DB675F"/>
              </a:solidFill>
              <a:round/>
            </a:ln>
            <a:effectLst/>
          </c:spPr>
          <c:marker>
            <c:symbol val="none"/>
          </c:marker>
          <c:cat>
            <c:strRef>
              <c:f>不同應用領域的數量前十與後十年!$A$3:$A$30</c:f>
              <c:strCache>
                <c:ptCount val="28"/>
                <c:pt idx="0">
                  <c:v>Agricultural and Biological Sciences</c:v>
                </c:pt>
                <c:pt idx="1">
                  <c:v>Arts and Humanities</c:v>
                </c:pt>
                <c:pt idx="2">
                  <c:v>Biochemistry, Genetics and Molecular Biology</c:v>
                </c:pt>
                <c:pt idx="3">
                  <c:v>Business, Management and Accounting</c:v>
                </c:pt>
                <c:pt idx="4">
                  <c:v>Chemical Engineering</c:v>
                </c:pt>
                <c:pt idx="5">
                  <c:v>Chemistry</c:v>
                </c:pt>
                <c:pt idx="6">
                  <c:v>Computer Science</c:v>
                </c:pt>
                <c:pt idx="7">
                  <c:v>Decision Sciences</c:v>
                </c:pt>
                <c:pt idx="8">
                  <c:v>Dentistry</c:v>
                </c:pt>
                <c:pt idx="9">
                  <c:v>Earth and Planetary Sciences</c:v>
                </c:pt>
                <c:pt idx="10">
                  <c:v>Economics, Econometrics and Finance</c:v>
                </c:pt>
                <c:pt idx="11">
                  <c:v>Energy</c:v>
                </c:pt>
                <c:pt idx="12">
                  <c:v>Engineering</c:v>
                </c:pt>
                <c:pt idx="13">
                  <c:v>Environmental Science</c:v>
                </c:pt>
                <c:pt idx="14">
                  <c:v>Health Professions</c:v>
                </c:pt>
                <c:pt idx="15">
                  <c:v>Immunology and Microbiology</c:v>
                </c:pt>
                <c:pt idx="16">
                  <c:v>Materials Science</c:v>
                </c:pt>
                <c:pt idx="17">
                  <c:v>Mathematics</c:v>
                </c:pt>
                <c:pt idx="18">
                  <c:v>Medicine</c:v>
                </c:pt>
                <c:pt idx="19">
                  <c:v>Multidisciplinary</c:v>
                </c:pt>
                <c:pt idx="20">
                  <c:v>Neuroscience</c:v>
                </c:pt>
                <c:pt idx="21">
                  <c:v>Nursing</c:v>
                </c:pt>
                <c:pt idx="22">
                  <c:v>Pharmacology, Toxicology and Pharmaceutics</c:v>
                </c:pt>
                <c:pt idx="23">
                  <c:v>Physics and Astronomy</c:v>
                </c:pt>
                <c:pt idx="24">
                  <c:v>Psychology</c:v>
                </c:pt>
                <c:pt idx="25">
                  <c:v>Social Sciences</c:v>
                </c:pt>
                <c:pt idx="26">
                  <c:v>Veterinary</c:v>
                </c:pt>
                <c:pt idx="27">
                  <c:v>Undefined</c:v>
                </c:pt>
              </c:strCache>
            </c:strRef>
          </c:cat>
          <c:val>
            <c:numRef>
              <c:f>不同應用領域的數量前十與後十年!$E$3:$E$30</c:f>
              <c:numCache>
                <c:formatCode>0.0%</c:formatCode>
                <c:ptCount val="28"/>
                <c:pt idx="0">
                  <c:v>3.4615384615384617</c:v>
                </c:pt>
                <c:pt idx="1">
                  <c:v>6.3184079601990053</c:v>
                </c:pt>
                <c:pt idx="2">
                  <c:v>4.2677165354330713</c:v>
                </c:pt>
                <c:pt idx="3">
                  <c:v>3.1627296587926508</c:v>
                </c:pt>
                <c:pt idx="4">
                  <c:v>1.6382978723404256</c:v>
                </c:pt>
                <c:pt idx="5">
                  <c:v>7.2352941176470589</c:v>
                </c:pt>
                <c:pt idx="6">
                  <c:v>8.3026529507309146</c:v>
                </c:pt>
                <c:pt idx="7">
                  <c:v>4.6319444444444446</c:v>
                </c:pt>
                <c:pt idx="8">
                  <c:v>2.375</c:v>
                </c:pt>
                <c:pt idx="9">
                  <c:v>5.129032258064516</c:v>
                </c:pt>
                <c:pt idx="10">
                  <c:v>2.0027397260273974</c:v>
                </c:pt>
                <c:pt idx="11">
                  <c:v>6.7692307692307692</c:v>
                </c:pt>
                <c:pt idx="12">
                  <c:v>4.919090909090909</c:v>
                </c:pt>
                <c:pt idx="13">
                  <c:v>4.8636363636363633</c:v>
                </c:pt>
                <c:pt idx="14">
                  <c:v>3.7947598253275108</c:v>
                </c:pt>
                <c:pt idx="15">
                  <c:v>3.3</c:v>
                </c:pt>
                <c:pt idx="16">
                  <c:v>4.67741935483871</c:v>
                </c:pt>
                <c:pt idx="17">
                  <c:v>4.9334277620396598</c:v>
                </c:pt>
                <c:pt idx="18">
                  <c:v>4.0875706214689265</c:v>
                </c:pt>
                <c:pt idx="19">
                  <c:v>4.9000000000000004</c:v>
                </c:pt>
                <c:pt idx="20">
                  <c:v>4.3475177304964543</c:v>
                </c:pt>
                <c:pt idx="21">
                  <c:v>2.3741496598639458</c:v>
                </c:pt>
                <c:pt idx="22">
                  <c:v>4.0869565217391308</c:v>
                </c:pt>
                <c:pt idx="23">
                  <c:v>5.4909090909090912</c:v>
                </c:pt>
                <c:pt idx="24">
                  <c:v>4.6038781163434903</c:v>
                </c:pt>
                <c:pt idx="25">
                  <c:v>7.8613333333333335</c:v>
                </c:pt>
                <c:pt idx="26">
                  <c:v>3.6666666666666665</c:v>
                </c:pt>
                <c:pt idx="27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4F-4EAD-9D02-FDCB4BAD2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291648"/>
        <c:axId val="61764672"/>
      </c:lineChart>
      <c:catAx>
        <c:axId val="1392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884992"/>
        <c:crosses val="autoZero"/>
        <c:auto val="1"/>
        <c:lblAlgn val="ctr"/>
        <c:lblOffset val="100"/>
        <c:noMultiLvlLbl val="0"/>
      </c:catAx>
      <c:valAx>
        <c:axId val="40884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90112"/>
        <c:crosses val="autoZero"/>
        <c:crossBetween val="between"/>
      </c:valAx>
      <c:valAx>
        <c:axId val="61764672"/>
        <c:scaling>
          <c:orientation val="minMax"/>
        </c:scaling>
        <c:delete val="0"/>
        <c:axPos val="r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291648"/>
        <c:crosses val="max"/>
        <c:crossBetween val="between"/>
      </c:valAx>
      <c:catAx>
        <c:axId val="1392916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764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8210858427399079"/>
          <c:y val="0.93689721433222672"/>
          <c:w val="0.81461608467061797"/>
          <c:h val="4.28085187981639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6D31C8-E85D-4374-83A7-7BF00B5F4431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08AFE5E9-25DC-4F79-B6C6-06F3C353FAA8}">
      <dgm:prSet phldrT="[文本]" custT="1"/>
      <dgm:spPr>
        <a:solidFill>
          <a:srgbClr val="62A68B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Learning gain</a:t>
          </a:r>
        </a:p>
      </dgm:t>
    </dgm:pt>
    <dgm:pt modelId="{B36666E8-EFCB-4843-AF6C-07490B590E1A}" type="parTrans" cxnId="{6AB06CAB-8F4B-490D-8CAB-9F7BE7F7BC9F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75663C-BA40-449F-A8FB-186FA155B5FE}" type="sibTrans" cxnId="{6AB06CAB-8F4B-490D-8CAB-9F7BE7F7BC9F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217C64-8F92-48AF-B42E-76578B9E9156}">
      <dgm:prSet phldrT="[文本]" custT="1"/>
      <dgm:spPr>
        <a:solidFill>
          <a:srgbClr val="62A68B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Learning process analytics</a:t>
          </a:r>
        </a:p>
      </dgm:t>
    </dgm:pt>
    <dgm:pt modelId="{76C6CC62-E71D-4146-91D4-DCC7F54EB5C3}" type="parTrans" cxnId="{E5C5D2DF-23B6-4558-A809-74C29194BDF4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18BDD7-C7FD-4C81-AB1D-302558B79CC7}" type="sibTrans" cxnId="{E5C5D2DF-23B6-4558-A809-74C29194BDF4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8FDDD-68DA-4628-B4CB-C1B8BC8D0F95}" type="pres">
      <dgm:prSet presAssocID="{0D6D31C8-E85D-4374-83A7-7BF00B5F4431}" presName="Name0" presStyleCnt="0">
        <dgm:presLayoutVars>
          <dgm:dir/>
          <dgm:animLvl val="lvl"/>
          <dgm:resizeHandles val="exact"/>
        </dgm:presLayoutVars>
      </dgm:prSet>
      <dgm:spPr/>
    </dgm:pt>
    <dgm:pt modelId="{D9101253-969A-445D-A828-4BB25E63F516}" type="pres">
      <dgm:prSet presAssocID="{08AFE5E9-25DC-4F79-B6C6-06F3C353FAA8}" presName="parTxOnly" presStyleLbl="node1" presStyleIdx="0" presStyleCnt="2" custScaleX="158548">
        <dgm:presLayoutVars>
          <dgm:chMax val="0"/>
          <dgm:chPref val="0"/>
          <dgm:bulletEnabled val="1"/>
        </dgm:presLayoutVars>
      </dgm:prSet>
      <dgm:spPr/>
    </dgm:pt>
    <dgm:pt modelId="{CBA08274-78E9-4F95-BB25-D9341BA4AEEB}" type="pres">
      <dgm:prSet presAssocID="{D675663C-BA40-449F-A8FB-186FA155B5FE}" presName="parTxOnlySpace" presStyleCnt="0"/>
      <dgm:spPr/>
    </dgm:pt>
    <dgm:pt modelId="{E1513FF3-7E3B-4581-9B0C-C5B97CEDD461}" type="pres">
      <dgm:prSet presAssocID="{80217C64-8F92-48AF-B42E-76578B9E9156}" presName="parTxOnly" presStyleLbl="node1" presStyleIdx="1" presStyleCnt="2" custScaleX="267264" custLinFactY="36585" custLinFactNeighborX="821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225C4072-BA58-458C-91BD-A1A1CE8D2CA3}" type="presOf" srcId="{0D6D31C8-E85D-4374-83A7-7BF00B5F4431}" destId="{4738FDDD-68DA-4628-B4CB-C1B8BC8D0F95}" srcOrd="0" destOrd="0" presId="urn:microsoft.com/office/officeart/2005/8/layout/chevron1"/>
    <dgm:cxn modelId="{CCFFA382-32F4-4094-870A-84B4887E9FDE}" type="presOf" srcId="{80217C64-8F92-48AF-B42E-76578B9E9156}" destId="{E1513FF3-7E3B-4581-9B0C-C5B97CEDD461}" srcOrd="0" destOrd="0" presId="urn:microsoft.com/office/officeart/2005/8/layout/chevron1"/>
    <dgm:cxn modelId="{6AB06CAB-8F4B-490D-8CAB-9F7BE7F7BC9F}" srcId="{0D6D31C8-E85D-4374-83A7-7BF00B5F4431}" destId="{08AFE5E9-25DC-4F79-B6C6-06F3C353FAA8}" srcOrd="0" destOrd="0" parTransId="{B36666E8-EFCB-4843-AF6C-07490B590E1A}" sibTransId="{D675663C-BA40-449F-A8FB-186FA155B5FE}"/>
    <dgm:cxn modelId="{E5C5D2DF-23B6-4558-A809-74C29194BDF4}" srcId="{0D6D31C8-E85D-4374-83A7-7BF00B5F4431}" destId="{80217C64-8F92-48AF-B42E-76578B9E9156}" srcOrd="1" destOrd="0" parTransId="{76C6CC62-E71D-4146-91D4-DCC7F54EB5C3}" sibTransId="{4018BDD7-C7FD-4C81-AB1D-302558B79CC7}"/>
    <dgm:cxn modelId="{D48E42E4-6109-40C5-AF15-C84A97FE56BD}" type="presOf" srcId="{08AFE5E9-25DC-4F79-B6C6-06F3C353FAA8}" destId="{D9101253-969A-445D-A828-4BB25E63F516}" srcOrd="0" destOrd="0" presId="urn:microsoft.com/office/officeart/2005/8/layout/chevron1"/>
    <dgm:cxn modelId="{01BC9DC6-BBF4-4D50-A837-9096CEDBD235}" type="presParOf" srcId="{4738FDDD-68DA-4628-B4CB-C1B8BC8D0F95}" destId="{D9101253-969A-445D-A828-4BB25E63F516}" srcOrd="0" destOrd="0" presId="urn:microsoft.com/office/officeart/2005/8/layout/chevron1"/>
    <dgm:cxn modelId="{3CB565A8-6230-4FAD-A866-237D3C0F0041}" type="presParOf" srcId="{4738FDDD-68DA-4628-B4CB-C1B8BC8D0F95}" destId="{CBA08274-78E9-4F95-BB25-D9341BA4AEEB}" srcOrd="1" destOrd="0" presId="urn:microsoft.com/office/officeart/2005/8/layout/chevron1"/>
    <dgm:cxn modelId="{2EDF4972-89D0-4D83-B2D1-8943B36F6BC9}" type="presParOf" srcId="{4738FDDD-68DA-4628-B4CB-C1B8BC8D0F95}" destId="{E1513FF3-7E3B-4581-9B0C-C5B97CEDD461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6D31C8-E85D-4374-83A7-7BF00B5F4431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08AFE5E9-25DC-4F79-B6C6-06F3C353FAA8}">
      <dgm:prSet phldrT="[文本]" custT="1"/>
      <dgm:spPr>
        <a:solidFill>
          <a:srgbClr val="8AB4BA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Behaviorism</a:t>
          </a:r>
        </a:p>
      </dgm:t>
    </dgm:pt>
    <dgm:pt modelId="{B36666E8-EFCB-4843-AF6C-07490B590E1A}" type="parTrans" cxnId="{6AB06CAB-8F4B-490D-8CAB-9F7BE7F7BC9F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75663C-BA40-449F-A8FB-186FA155B5FE}" type="sibTrans" cxnId="{6AB06CAB-8F4B-490D-8CAB-9F7BE7F7BC9F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F5520-0FA7-4314-94D8-AC16C7020344}">
      <dgm:prSet phldrT="[文本]" custT="1"/>
      <dgm:spPr>
        <a:solidFill>
          <a:srgbClr val="8AB4BA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cognitivism</a:t>
          </a:r>
        </a:p>
      </dgm:t>
    </dgm:pt>
    <dgm:pt modelId="{8DDB346E-30A4-45DE-B5A9-2E89C72E79E8}" type="parTrans" cxnId="{103DDE5C-C16A-467E-AF81-5077E1C8736B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C1E8F-74DF-4CCC-9793-F3B91D77A3D3}" type="sibTrans" cxnId="{103DDE5C-C16A-467E-AF81-5077E1C8736B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217C64-8F92-48AF-B42E-76578B9E9156}">
      <dgm:prSet phldrT="[文本]" custT="1"/>
      <dgm:spPr>
        <a:solidFill>
          <a:srgbClr val="8AB4BA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constructivism</a:t>
          </a:r>
        </a:p>
      </dgm:t>
    </dgm:pt>
    <dgm:pt modelId="{76C6CC62-E71D-4146-91D4-DCC7F54EB5C3}" type="parTrans" cxnId="{E5C5D2DF-23B6-4558-A809-74C29194BDF4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18BDD7-C7FD-4C81-AB1D-302558B79CC7}" type="sibTrans" cxnId="{E5C5D2DF-23B6-4558-A809-74C29194BDF4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8FDDD-68DA-4628-B4CB-C1B8BC8D0F95}" type="pres">
      <dgm:prSet presAssocID="{0D6D31C8-E85D-4374-83A7-7BF00B5F4431}" presName="Name0" presStyleCnt="0">
        <dgm:presLayoutVars>
          <dgm:dir/>
          <dgm:animLvl val="lvl"/>
          <dgm:resizeHandles val="exact"/>
        </dgm:presLayoutVars>
      </dgm:prSet>
      <dgm:spPr/>
    </dgm:pt>
    <dgm:pt modelId="{D9101253-969A-445D-A828-4BB25E63F516}" type="pres">
      <dgm:prSet presAssocID="{08AFE5E9-25DC-4F79-B6C6-06F3C353FAA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BA08274-78E9-4F95-BB25-D9341BA4AEEB}" type="pres">
      <dgm:prSet presAssocID="{D675663C-BA40-449F-A8FB-186FA155B5FE}" presName="parTxOnlySpace" presStyleCnt="0"/>
      <dgm:spPr/>
    </dgm:pt>
    <dgm:pt modelId="{869187D6-17DC-4C77-8455-2B4396E9A176}" type="pres">
      <dgm:prSet presAssocID="{8AAF5520-0FA7-4314-94D8-AC16C702034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563300B-2E21-461C-A1D4-A04FE08784F1}" type="pres">
      <dgm:prSet presAssocID="{229C1E8F-74DF-4CCC-9793-F3B91D77A3D3}" presName="parTxOnlySpace" presStyleCnt="0"/>
      <dgm:spPr/>
    </dgm:pt>
    <dgm:pt modelId="{E1513FF3-7E3B-4581-9B0C-C5B97CEDD461}" type="pres">
      <dgm:prSet presAssocID="{80217C64-8F92-48AF-B42E-76578B9E915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03DDE5C-C16A-467E-AF81-5077E1C8736B}" srcId="{0D6D31C8-E85D-4374-83A7-7BF00B5F4431}" destId="{8AAF5520-0FA7-4314-94D8-AC16C7020344}" srcOrd="1" destOrd="0" parTransId="{8DDB346E-30A4-45DE-B5A9-2E89C72E79E8}" sibTransId="{229C1E8F-74DF-4CCC-9793-F3B91D77A3D3}"/>
    <dgm:cxn modelId="{A8EEA468-A329-46BC-BEB1-3ABE39FC1F90}" type="presOf" srcId="{8AAF5520-0FA7-4314-94D8-AC16C7020344}" destId="{869187D6-17DC-4C77-8455-2B4396E9A176}" srcOrd="0" destOrd="0" presId="urn:microsoft.com/office/officeart/2005/8/layout/chevron1"/>
    <dgm:cxn modelId="{225C4072-BA58-458C-91BD-A1A1CE8D2CA3}" type="presOf" srcId="{0D6D31C8-E85D-4374-83A7-7BF00B5F4431}" destId="{4738FDDD-68DA-4628-B4CB-C1B8BC8D0F95}" srcOrd="0" destOrd="0" presId="urn:microsoft.com/office/officeart/2005/8/layout/chevron1"/>
    <dgm:cxn modelId="{CCFFA382-32F4-4094-870A-84B4887E9FDE}" type="presOf" srcId="{80217C64-8F92-48AF-B42E-76578B9E9156}" destId="{E1513FF3-7E3B-4581-9B0C-C5B97CEDD461}" srcOrd="0" destOrd="0" presId="urn:microsoft.com/office/officeart/2005/8/layout/chevron1"/>
    <dgm:cxn modelId="{6AB06CAB-8F4B-490D-8CAB-9F7BE7F7BC9F}" srcId="{0D6D31C8-E85D-4374-83A7-7BF00B5F4431}" destId="{08AFE5E9-25DC-4F79-B6C6-06F3C353FAA8}" srcOrd="0" destOrd="0" parTransId="{B36666E8-EFCB-4843-AF6C-07490B590E1A}" sibTransId="{D675663C-BA40-449F-A8FB-186FA155B5FE}"/>
    <dgm:cxn modelId="{E5C5D2DF-23B6-4558-A809-74C29194BDF4}" srcId="{0D6D31C8-E85D-4374-83A7-7BF00B5F4431}" destId="{80217C64-8F92-48AF-B42E-76578B9E9156}" srcOrd="2" destOrd="0" parTransId="{76C6CC62-E71D-4146-91D4-DCC7F54EB5C3}" sibTransId="{4018BDD7-C7FD-4C81-AB1D-302558B79CC7}"/>
    <dgm:cxn modelId="{D48E42E4-6109-40C5-AF15-C84A97FE56BD}" type="presOf" srcId="{08AFE5E9-25DC-4F79-B6C6-06F3C353FAA8}" destId="{D9101253-969A-445D-A828-4BB25E63F516}" srcOrd="0" destOrd="0" presId="urn:microsoft.com/office/officeart/2005/8/layout/chevron1"/>
    <dgm:cxn modelId="{01BC9DC6-BBF4-4D50-A837-9096CEDBD235}" type="presParOf" srcId="{4738FDDD-68DA-4628-B4CB-C1B8BC8D0F95}" destId="{D9101253-969A-445D-A828-4BB25E63F516}" srcOrd="0" destOrd="0" presId="urn:microsoft.com/office/officeart/2005/8/layout/chevron1"/>
    <dgm:cxn modelId="{3CB565A8-6230-4FAD-A866-237D3C0F0041}" type="presParOf" srcId="{4738FDDD-68DA-4628-B4CB-C1B8BC8D0F95}" destId="{CBA08274-78E9-4F95-BB25-D9341BA4AEEB}" srcOrd="1" destOrd="0" presId="urn:microsoft.com/office/officeart/2005/8/layout/chevron1"/>
    <dgm:cxn modelId="{FA7D5A8A-56B0-40A6-999A-33079584731D}" type="presParOf" srcId="{4738FDDD-68DA-4628-B4CB-C1B8BC8D0F95}" destId="{869187D6-17DC-4C77-8455-2B4396E9A176}" srcOrd="2" destOrd="0" presId="urn:microsoft.com/office/officeart/2005/8/layout/chevron1"/>
    <dgm:cxn modelId="{FDA4C59C-2157-4480-A2F3-D3C6928FDE29}" type="presParOf" srcId="{4738FDDD-68DA-4628-B4CB-C1B8BC8D0F95}" destId="{8563300B-2E21-461C-A1D4-A04FE08784F1}" srcOrd="3" destOrd="0" presId="urn:microsoft.com/office/officeart/2005/8/layout/chevron1"/>
    <dgm:cxn modelId="{2EDF4972-89D0-4D83-B2D1-8943B36F6BC9}" type="presParOf" srcId="{4738FDDD-68DA-4628-B4CB-C1B8BC8D0F95}" destId="{E1513FF3-7E3B-4581-9B0C-C5B97CEDD46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D31C8-E85D-4374-83A7-7BF00B5F4431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08AFE5E9-25DC-4F79-B6C6-06F3C353FAA8}">
      <dgm:prSet phldrT="[文本]" custT="1"/>
      <dgm:spPr>
        <a:solidFill>
          <a:srgbClr val="3C536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PC</a:t>
          </a:r>
        </a:p>
      </dgm:t>
    </dgm:pt>
    <dgm:pt modelId="{B36666E8-EFCB-4843-AF6C-07490B590E1A}" type="parTrans" cxnId="{6AB06CAB-8F4B-490D-8CAB-9F7BE7F7BC9F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75663C-BA40-449F-A8FB-186FA155B5FE}" type="sibTrans" cxnId="{6AB06CAB-8F4B-490D-8CAB-9F7BE7F7BC9F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F5520-0FA7-4314-94D8-AC16C7020344}">
      <dgm:prSet phldrT="[文本]" custT="1"/>
      <dgm:spPr>
        <a:solidFill>
          <a:srgbClr val="3C536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Mobile device</a:t>
          </a:r>
        </a:p>
      </dgm:t>
    </dgm:pt>
    <dgm:pt modelId="{8DDB346E-30A4-45DE-B5A9-2E89C72E79E8}" type="parTrans" cxnId="{103DDE5C-C16A-467E-AF81-5077E1C8736B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C1E8F-74DF-4CCC-9793-F3B91D77A3D3}" type="sibTrans" cxnId="{103DDE5C-C16A-467E-AF81-5077E1C8736B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217C64-8F92-48AF-B42E-76578B9E9156}">
      <dgm:prSet phldrT="[文本]" custT="1"/>
      <dgm:spPr>
        <a:solidFill>
          <a:srgbClr val="3C536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Wearable device</a:t>
          </a:r>
        </a:p>
      </dgm:t>
    </dgm:pt>
    <dgm:pt modelId="{76C6CC62-E71D-4146-91D4-DCC7F54EB5C3}" type="parTrans" cxnId="{E5C5D2DF-23B6-4558-A809-74C29194BDF4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18BDD7-C7FD-4C81-AB1D-302558B79CC7}" type="sibTrans" cxnId="{E5C5D2DF-23B6-4558-A809-74C29194BDF4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8FDDD-68DA-4628-B4CB-C1B8BC8D0F95}" type="pres">
      <dgm:prSet presAssocID="{0D6D31C8-E85D-4374-83A7-7BF00B5F4431}" presName="Name0" presStyleCnt="0">
        <dgm:presLayoutVars>
          <dgm:dir/>
          <dgm:animLvl val="lvl"/>
          <dgm:resizeHandles val="exact"/>
        </dgm:presLayoutVars>
      </dgm:prSet>
      <dgm:spPr/>
    </dgm:pt>
    <dgm:pt modelId="{D9101253-969A-445D-A828-4BB25E63F516}" type="pres">
      <dgm:prSet presAssocID="{08AFE5E9-25DC-4F79-B6C6-06F3C353FAA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BA08274-78E9-4F95-BB25-D9341BA4AEEB}" type="pres">
      <dgm:prSet presAssocID="{D675663C-BA40-449F-A8FB-186FA155B5FE}" presName="parTxOnlySpace" presStyleCnt="0"/>
      <dgm:spPr/>
    </dgm:pt>
    <dgm:pt modelId="{869187D6-17DC-4C77-8455-2B4396E9A176}" type="pres">
      <dgm:prSet presAssocID="{8AAF5520-0FA7-4314-94D8-AC16C7020344}" presName="parTxOnly" presStyleLbl="node1" presStyleIdx="1" presStyleCnt="3" custScaleX="93395" custLinFactNeighborY="10068">
        <dgm:presLayoutVars>
          <dgm:chMax val="0"/>
          <dgm:chPref val="0"/>
          <dgm:bulletEnabled val="1"/>
        </dgm:presLayoutVars>
      </dgm:prSet>
      <dgm:spPr/>
    </dgm:pt>
    <dgm:pt modelId="{8563300B-2E21-461C-A1D4-A04FE08784F1}" type="pres">
      <dgm:prSet presAssocID="{229C1E8F-74DF-4CCC-9793-F3B91D77A3D3}" presName="parTxOnlySpace" presStyleCnt="0"/>
      <dgm:spPr/>
    </dgm:pt>
    <dgm:pt modelId="{E1513FF3-7E3B-4581-9B0C-C5B97CEDD461}" type="pres">
      <dgm:prSet presAssocID="{80217C64-8F92-48AF-B42E-76578B9E9156}" presName="parTxOnly" presStyleLbl="node1" presStyleIdx="2" presStyleCnt="3" custLinFactNeighborY="2041">
        <dgm:presLayoutVars>
          <dgm:chMax val="0"/>
          <dgm:chPref val="0"/>
          <dgm:bulletEnabled val="1"/>
        </dgm:presLayoutVars>
      </dgm:prSet>
      <dgm:spPr/>
    </dgm:pt>
  </dgm:ptLst>
  <dgm:cxnLst>
    <dgm:cxn modelId="{103DDE5C-C16A-467E-AF81-5077E1C8736B}" srcId="{0D6D31C8-E85D-4374-83A7-7BF00B5F4431}" destId="{8AAF5520-0FA7-4314-94D8-AC16C7020344}" srcOrd="1" destOrd="0" parTransId="{8DDB346E-30A4-45DE-B5A9-2E89C72E79E8}" sibTransId="{229C1E8F-74DF-4CCC-9793-F3B91D77A3D3}"/>
    <dgm:cxn modelId="{A8EEA468-A329-46BC-BEB1-3ABE39FC1F90}" type="presOf" srcId="{8AAF5520-0FA7-4314-94D8-AC16C7020344}" destId="{869187D6-17DC-4C77-8455-2B4396E9A176}" srcOrd="0" destOrd="0" presId="urn:microsoft.com/office/officeart/2005/8/layout/chevron1"/>
    <dgm:cxn modelId="{225C4072-BA58-458C-91BD-A1A1CE8D2CA3}" type="presOf" srcId="{0D6D31C8-E85D-4374-83A7-7BF00B5F4431}" destId="{4738FDDD-68DA-4628-B4CB-C1B8BC8D0F95}" srcOrd="0" destOrd="0" presId="urn:microsoft.com/office/officeart/2005/8/layout/chevron1"/>
    <dgm:cxn modelId="{CCFFA382-32F4-4094-870A-84B4887E9FDE}" type="presOf" srcId="{80217C64-8F92-48AF-B42E-76578B9E9156}" destId="{E1513FF3-7E3B-4581-9B0C-C5B97CEDD461}" srcOrd="0" destOrd="0" presId="urn:microsoft.com/office/officeart/2005/8/layout/chevron1"/>
    <dgm:cxn modelId="{6AB06CAB-8F4B-490D-8CAB-9F7BE7F7BC9F}" srcId="{0D6D31C8-E85D-4374-83A7-7BF00B5F4431}" destId="{08AFE5E9-25DC-4F79-B6C6-06F3C353FAA8}" srcOrd="0" destOrd="0" parTransId="{B36666E8-EFCB-4843-AF6C-07490B590E1A}" sibTransId="{D675663C-BA40-449F-A8FB-186FA155B5FE}"/>
    <dgm:cxn modelId="{E5C5D2DF-23B6-4558-A809-74C29194BDF4}" srcId="{0D6D31C8-E85D-4374-83A7-7BF00B5F4431}" destId="{80217C64-8F92-48AF-B42E-76578B9E9156}" srcOrd="2" destOrd="0" parTransId="{76C6CC62-E71D-4146-91D4-DCC7F54EB5C3}" sibTransId="{4018BDD7-C7FD-4C81-AB1D-302558B79CC7}"/>
    <dgm:cxn modelId="{D48E42E4-6109-40C5-AF15-C84A97FE56BD}" type="presOf" srcId="{08AFE5E9-25DC-4F79-B6C6-06F3C353FAA8}" destId="{D9101253-969A-445D-A828-4BB25E63F516}" srcOrd="0" destOrd="0" presId="urn:microsoft.com/office/officeart/2005/8/layout/chevron1"/>
    <dgm:cxn modelId="{01BC9DC6-BBF4-4D50-A837-9096CEDBD235}" type="presParOf" srcId="{4738FDDD-68DA-4628-B4CB-C1B8BC8D0F95}" destId="{D9101253-969A-445D-A828-4BB25E63F516}" srcOrd="0" destOrd="0" presId="urn:microsoft.com/office/officeart/2005/8/layout/chevron1"/>
    <dgm:cxn modelId="{3CB565A8-6230-4FAD-A866-237D3C0F0041}" type="presParOf" srcId="{4738FDDD-68DA-4628-B4CB-C1B8BC8D0F95}" destId="{CBA08274-78E9-4F95-BB25-D9341BA4AEEB}" srcOrd="1" destOrd="0" presId="urn:microsoft.com/office/officeart/2005/8/layout/chevron1"/>
    <dgm:cxn modelId="{FA7D5A8A-56B0-40A6-999A-33079584731D}" type="presParOf" srcId="{4738FDDD-68DA-4628-B4CB-C1B8BC8D0F95}" destId="{869187D6-17DC-4C77-8455-2B4396E9A176}" srcOrd="2" destOrd="0" presId="urn:microsoft.com/office/officeart/2005/8/layout/chevron1"/>
    <dgm:cxn modelId="{FDA4C59C-2157-4480-A2F3-D3C6928FDE29}" type="presParOf" srcId="{4738FDDD-68DA-4628-B4CB-C1B8BC8D0F95}" destId="{8563300B-2E21-461C-A1D4-A04FE08784F1}" srcOrd="3" destOrd="0" presId="urn:microsoft.com/office/officeart/2005/8/layout/chevron1"/>
    <dgm:cxn modelId="{2EDF4972-89D0-4D83-B2D1-8943B36F6BC9}" type="presParOf" srcId="{4738FDDD-68DA-4628-B4CB-C1B8BC8D0F95}" destId="{E1513FF3-7E3B-4581-9B0C-C5B97CEDD46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D31C8-E85D-4374-83A7-7BF00B5F4431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08AFE5E9-25DC-4F79-B6C6-06F3C353FAA8}">
      <dgm:prSet phldrT="[文本]" custT="1"/>
      <dgm:spPr>
        <a:solidFill>
          <a:srgbClr val="E3868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classroom</a:t>
          </a:r>
        </a:p>
      </dgm:t>
    </dgm:pt>
    <dgm:pt modelId="{B36666E8-EFCB-4843-AF6C-07490B590E1A}" type="parTrans" cxnId="{6AB06CAB-8F4B-490D-8CAB-9F7BE7F7BC9F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75663C-BA40-449F-A8FB-186FA155B5FE}" type="sibTrans" cxnId="{6AB06CAB-8F4B-490D-8CAB-9F7BE7F7BC9F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F5520-0FA7-4314-94D8-AC16C7020344}">
      <dgm:prSet phldrT="[文本]" custT="1"/>
      <dgm:spPr>
        <a:solidFill>
          <a:srgbClr val="E3868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Real-world contexts</a:t>
          </a:r>
        </a:p>
      </dgm:t>
    </dgm:pt>
    <dgm:pt modelId="{8DDB346E-30A4-45DE-B5A9-2E89C72E79E8}" type="parTrans" cxnId="{103DDE5C-C16A-467E-AF81-5077E1C8736B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C1E8F-74DF-4CCC-9793-F3B91D77A3D3}" type="sibTrans" cxnId="{103DDE5C-C16A-467E-AF81-5077E1C8736B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217C64-8F92-48AF-B42E-76578B9E9156}">
      <dgm:prSet phldrT="[文本]" custT="1"/>
      <dgm:spPr>
        <a:solidFill>
          <a:srgbClr val="E38680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Formal &amp; informal </a:t>
          </a:r>
        </a:p>
      </dgm:t>
    </dgm:pt>
    <dgm:pt modelId="{76C6CC62-E71D-4146-91D4-DCC7F54EB5C3}" type="parTrans" cxnId="{E5C5D2DF-23B6-4558-A809-74C29194BDF4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18BDD7-C7FD-4C81-AB1D-302558B79CC7}" type="sibTrans" cxnId="{E5C5D2DF-23B6-4558-A809-74C29194BDF4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8FDDD-68DA-4628-B4CB-C1B8BC8D0F95}" type="pres">
      <dgm:prSet presAssocID="{0D6D31C8-E85D-4374-83A7-7BF00B5F4431}" presName="Name0" presStyleCnt="0">
        <dgm:presLayoutVars>
          <dgm:dir/>
          <dgm:animLvl val="lvl"/>
          <dgm:resizeHandles val="exact"/>
        </dgm:presLayoutVars>
      </dgm:prSet>
      <dgm:spPr/>
    </dgm:pt>
    <dgm:pt modelId="{D9101253-969A-445D-A828-4BB25E63F516}" type="pres">
      <dgm:prSet presAssocID="{08AFE5E9-25DC-4F79-B6C6-06F3C353FAA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BA08274-78E9-4F95-BB25-D9341BA4AEEB}" type="pres">
      <dgm:prSet presAssocID="{D675663C-BA40-449F-A8FB-186FA155B5FE}" presName="parTxOnlySpace" presStyleCnt="0"/>
      <dgm:spPr/>
    </dgm:pt>
    <dgm:pt modelId="{869187D6-17DC-4C77-8455-2B4396E9A176}" type="pres">
      <dgm:prSet presAssocID="{8AAF5520-0FA7-4314-94D8-AC16C702034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563300B-2E21-461C-A1D4-A04FE08784F1}" type="pres">
      <dgm:prSet presAssocID="{229C1E8F-74DF-4CCC-9793-F3B91D77A3D3}" presName="parTxOnlySpace" presStyleCnt="0"/>
      <dgm:spPr/>
    </dgm:pt>
    <dgm:pt modelId="{E1513FF3-7E3B-4581-9B0C-C5B97CEDD461}" type="pres">
      <dgm:prSet presAssocID="{80217C64-8F92-48AF-B42E-76578B9E9156}" presName="parTxOnly" presStyleLbl="node1" presStyleIdx="2" presStyleCnt="3" custLinFactY="36585" custLinFactNeighborX="821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103DDE5C-C16A-467E-AF81-5077E1C8736B}" srcId="{0D6D31C8-E85D-4374-83A7-7BF00B5F4431}" destId="{8AAF5520-0FA7-4314-94D8-AC16C7020344}" srcOrd="1" destOrd="0" parTransId="{8DDB346E-30A4-45DE-B5A9-2E89C72E79E8}" sibTransId="{229C1E8F-74DF-4CCC-9793-F3B91D77A3D3}"/>
    <dgm:cxn modelId="{A8EEA468-A329-46BC-BEB1-3ABE39FC1F90}" type="presOf" srcId="{8AAF5520-0FA7-4314-94D8-AC16C7020344}" destId="{869187D6-17DC-4C77-8455-2B4396E9A176}" srcOrd="0" destOrd="0" presId="urn:microsoft.com/office/officeart/2005/8/layout/chevron1"/>
    <dgm:cxn modelId="{225C4072-BA58-458C-91BD-A1A1CE8D2CA3}" type="presOf" srcId="{0D6D31C8-E85D-4374-83A7-7BF00B5F4431}" destId="{4738FDDD-68DA-4628-B4CB-C1B8BC8D0F95}" srcOrd="0" destOrd="0" presId="urn:microsoft.com/office/officeart/2005/8/layout/chevron1"/>
    <dgm:cxn modelId="{CCFFA382-32F4-4094-870A-84B4887E9FDE}" type="presOf" srcId="{80217C64-8F92-48AF-B42E-76578B9E9156}" destId="{E1513FF3-7E3B-4581-9B0C-C5B97CEDD461}" srcOrd="0" destOrd="0" presId="urn:microsoft.com/office/officeart/2005/8/layout/chevron1"/>
    <dgm:cxn modelId="{6AB06CAB-8F4B-490D-8CAB-9F7BE7F7BC9F}" srcId="{0D6D31C8-E85D-4374-83A7-7BF00B5F4431}" destId="{08AFE5E9-25DC-4F79-B6C6-06F3C353FAA8}" srcOrd="0" destOrd="0" parTransId="{B36666E8-EFCB-4843-AF6C-07490B590E1A}" sibTransId="{D675663C-BA40-449F-A8FB-186FA155B5FE}"/>
    <dgm:cxn modelId="{E5C5D2DF-23B6-4558-A809-74C29194BDF4}" srcId="{0D6D31C8-E85D-4374-83A7-7BF00B5F4431}" destId="{80217C64-8F92-48AF-B42E-76578B9E9156}" srcOrd="2" destOrd="0" parTransId="{76C6CC62-E71D-4146-91D4-DCC7F54EB5C3}" sibTransId="{4018BDD7-C7FD-4C81-AB1D-302558B79CC7}"/>
    <dgm:cxn modelId="{D48E42E4-6109-40C5-AF15-C84A97FE56BD}" type="presOf" srcId="{08AFE5E9-25DC-4F79-B6C6-06F3C353FAA8}" destId="{D9101253-969A-445D-A828-4BB25E63F516}" srcOrd="0" destOrd="0" presId="urn:microsoft.com/office/officeart/2005/8/layout/chevron1"/>
    <dgm:cxn modelId="{01BC9DC6-BBF4-4D50-A837-9096CEDBD235}" type="presParOf" srcId="{4738FDDD-68DA-4628-B4CB-C1B8BC8D0F95}" destId="{D9101253-969A-445D-A828-4BB25E63F516}" srcOrd="0" destOrd="0" presId="urn:microsoft.com/office/officeart/2005/8/layout/chevron1"/>
    <dgm:cxn modelId="{3CB565A8-6230-4FAD-A866-237D3C0F0041}" type="presParOf" srcId="{4738FDDD-68DA-4628-B4CB-C1B8BC8D0F95}" destId="{CBA08274-78E9-4F95-BB25-D9341BA4AEEB}" srcOrd="1" destOrd="0" presId="urn:microsoft.com/office/officeart/2005/8/layout/chevron1"/>
    <dgm:cxn modelId="{FA7D5A8A-56B0-40A6-999A-33079584731D}" type="presParOf" srcId="{4738FDDD-68DA-4628-B4CB-C1B8BC8D0F95}" destId="{869187D6-17DC-4C77-8455-2B4396E9A176}" srcOrd="2" destOrd="0" presId="urn:microsoft.com/office/officeart/2005/8/layout/chevron1"/>
    <dgm:cxn modelId="{FDA4C59C-2157-4480-A2F3-D3C6928FDE29}" type="presParOf" srcId="{4738FDDD-68DA-4628-B4CB-C1B8BC8D0F95}" destId="{8563300B-2E21-461C-A1D4-A04FE08784F1}" srcOrd="3" destOrd="0" presId="urn:microsoft.com/office/officeart/2005/8/layout/chevron1"/>
    <dgm:cxn modelId="{2EDF4972-89D0-4D83-B2D1-8943B36F6BC9}" type="presParOf" srcId="{4738FDDD-68DA-4628-B4CB-C1B8BC8D0F95}" destId="{E1513FF3-7E3B-4581-9B0C-C5B97CEDD46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D31C8-E85D-4374-83A7-7BF00B5F4431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08AFE5E9-25DC-4F79-B6C6-06F3C353FAA8}">
      <dgm:prSet phldrT="[文本]" custT="1"/>
      <dgm:spPr>
        <a:solidFill>
          <a:srgbClr val="DB675F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Learning strategy</a:t>
          </a:r>
        </a:p>
      </dgm:t>
    </dgm:pt>
    <dgm:pt modelId="{B36666E8-EFCB-4843-AF6C-07490B590E1A}" type="parTrans" cxnId="{6AB06CAB-8F4B-490D-8CAB-9F7BE7F7BC9F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75663C-BA40-449F-A8FB-186FA155B5FE}" type="sibTrans" cxnId="{6AB06CAB-8F4B-490D-8CAB-9F7BE7F7BC9F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AF5520-0FA7-4314-94D8-AC16C7020344}">
      <dgm:prSet phldrT="[文本]" custT="1"/>
      <dgm:spPr>
        <a:solidFill>
          <a:srgbClr val="FFFFFF"/>
        </a:solidFill>
      </dgm:spPr>
      <dgm:t>
        <a:bodyPr/>
        <a:lstStyle/>
        <a:p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B346E-30A4-45DE-B5A9-2E89C72E79E8}" type="parTrans" cxnId="{103DDE5C-C16A-467E-AF81-5077E1C8736B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9C1E8F-74DF-4CCC-9793-F3B91D77A3D3}" type="sibTrans" cxnId="{103DDE5C-C16A-467E-AF81-5077E1C8736B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217C64-8F92-48AF-B42E-76578B9E9156}">
      <dgm:prSet phldrT="[文本]" custT="1"/>
      <dgm:spPr>
        <a:solidFill>
          <a:srgbClr val="DB675F"/>
        </a:solidFill>
      </dgm:spPr>
      <dgm:t>
        <a:bodyPr/>
        <a:lstStyle/>
        <a:p>
          <a:r>
            <a:rPr lang="en-US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Innovative learning strategy</a:t>
          </a:r>
        </a:p>
      </dgm:t>
    </dgm:pt>
    <dgm:pt modelId="{76C6CC62-E71D-4146-91D4-DCC7F54EB5C3}" type="parTrans" cxnId="{E5C5D2DF-23B6-4558-A809-74C29194BDF4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18BDD7-C7FD-4C81-AB1D-302558B79CC7}" type="sibTrans" cxnId="{E5C5D2DF-23B6-4558-A809-74C29194BDF4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38FDDD-68DA-4628-B4CB-C1B8BC8D0F95}" type="pres">
      <dgm:prSet presAssocID="{0D6D31C8-E85D-4374-83A7-7BF00B5F4431}" presName="Name0" presStyleCnt="0">
        <dgm:presLayoutVars>
          <dgm:dir/>
          <dgm:animLvl val="lvl"/>
          <dgm:resizeHandles val="exact"/>
        </dgm:presLayoutVars>
      </dgm:prSet>
      <dgm:spPr/>
    </dgm:pt>
    <dgm:pt modelId="{D9101253-969A-445D-A828-4BB25E63F516}" type="pres">
      <dgm:prSet presAssocID="{08AFE5E9-25DC-4F79-B6C6-06F3C353FAA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BA08274-78E9-4F95-BB25-D9341BA4AEEB}" type="pres">
      <dgm:prSet presAssocID="{D675663C-BA40-449F-A8FB-186FA155B5FE}" presName="parTxOnlySpace" presStyleCnt="0"/>
      <dgm:spPr/>
    </dgm:pt>
    <dgm:pt modelId="{869187D6-17DC-4C77-8455-2B4396E9A176}" type="pres">
      <dgm:prSet presAssocID="{8AAF5520-0FA7-4314-94D8-AC16C7020344}" presName="parTxOnly" presStyleLbl="node1" presStyleIdx="1" presStyleCnt="3" custScaleX="30529">
        <dgm:presLayoutVars>
          <dgm:chMax val="0"/>
          <dgm:chPref val="0"/>
          <dgm:bulletEnabled val="1"/>
        </dgm:presLayoutVars>
      </dgm:prSet>
      <dgm:spPr/>
    </dgm:pt>
    <dgm:pt modelId="{8563300B-2E21-461C-A1D4-A04FE08784F1}" type="pres">
      <dgm:prSet presAssocID="{229C1E8F-74DF-4CCC-9793-F3B91D77A3D3}" presName="parTxOnlySpace" presStyleCnt="0"/>
      <dgm:spPr/>
    </dgm:pt>
    <dgm:pt modelId="{E1513FF3-7E3B-4581-9B0C-C5B97CEDD461}" type="pres">
      <dgm:prSet presAssocID="{80217C64-8F92-48AF-B42E-76578B9E9156}" presName="parTxOnly" presStyleLbl="node1" presStyleIdx="2" presStyleCnt="3" custScaleX="129484">
        <dgm:presLayoutVars>
          <dgm:chMax val="0"/>
          <dgm:chPref val="0"/>
          <dgm:bulletEnabled val="1"/>
        </dgm:presLayoutVars>
      </dgm:prSet>
      <dgm:spPr/>
    </dgm:pt>
  </dgm:ptLst>
  <dgm:cxnLst>
    <dgm:cxn modelId="{103DDE5C-C16A-467E-AF81-5077E1C8736B}" srcId="{0D6D31C8-E85D-4374-83A7-7BF00B5F4431}" destId="{8AAF5520-0FA7-4314-94D8-AC16C7020344}" srcOrd="1" destOrd="0" parTransId="{8DDB346E-30A4-45DE-B5A9-2E89C72E79E8}" sibTransId="{229C1E8F-74DF-4CCC-9793-F3B91D77A3D3}"/>
    <dgm:cxn modelId="{A8EEA468-A329-46BC-BEB1-3ABE39FC1F90}" type="presOf" srcId="{8AAF5520-0FA7-4314-94D8-AC16C7020344}" destId="{869187D6-17DC-4C77-8455-2B4396E9A176}" srcOrd="0" destOrd="0" presId="urn:microsoft.com/office/officeart/2005/8/layout/chevron1"/>
    <dgm:cxn modelId="{225C4072-BA58-458C-91BD-A1A1CE8D2CA3}" type="presOf" srcId="{0D6D31C8-E85D-4374-83A7-7BF00B5F4431}" destId="{4738FDDD-68DA-4628-B4CB-C1B8BC8D0F95}" srcOrd="0" destOrd="0" presId="urn:microsoft.com/office/officeart/2005/8/layout/chevron1"/>
    <dgm:cxn modelId="{CCFFA382-32F4-4094-870A-84B4887E9FDE}" type="presOf" srcId="{80217C64-8F92-48AF-B42E-76578B9E9156}" destId="{E1513FF3-7E3B-4581-9B0C-C5B97CEDD461}" srcOrd="0" destOrd="0" presId="urn:microsoft.com/office/officeart/2005/8/layout/chevron1"/>
    <dgm:cxn modelId="{6AB06CAB-8F4B-490D-8CAB-9F7BE7F7BC9F}" srcId="{0D6D31C8-E85D-4374-83A7-7BF00B5F4431}" destId="{08AFE5E9-25DC-4F79-B6C6-06F3C353FAA8}" srcOrd="0" destOrd="0" parTransId="{B36666E8-EFCB-4843-AF6C-07490B590E1A}" sibTransId="{D675663C-BA40-449F-A8FB-186FA155B5FE}"/>
    <dgm:cxn modelId="{E5C5D2DF-23B6-4558-A809-74C29194BDF4}" srcId="{0D6D31C8-E85D-4374-83A7-7BF00B5F4431}" destId="{80217C64-8F92-48AF-B42E-76578B9E9156}" srcOrd="2" destOrd="0" parTransId="{76C6CC62-E71D-4146-91D4-DCC7F54EB5C3}" sibTransId="{4018BDD7-C7FD-4C81-AB1D-302558B79CC7}"/>
    <dgm:cxn modelId="{D48E42E4-6109-40C5-AF15-C84A97FE56BD}" type="presOf" srcId="{08AFE5E9-25DC-4F79-B6C6-06F3C353FAA8}" destId="{D9101253-969A-445D-A828-4BB25E63F516}" srcOrd="0" destOrd="0" presId="urn:microsoft.com/office/officeart/2005/8/layout/chevron1"/>
    <dgm:cxn modelId="{01BC9DC6-BBF4-4D50-A837-9096CEDBD235}" type="presParOf" srcId="{4738FDDD-68DA-4628-B4CB-C1B8BC8D0F95}" destId="{D9101253-969A-445D-A828-4BB25E63F516}" srcOrd="0" destOrd="0" presId="urn:microsoft.com/office/officeart/2005/8/layout/chevron1"/>
    <dgm:cxn modelId="{3CB565A8-6230-4FAD-A866-237D3C0F0041}" type="presParOf" srcId="{4738FDDD-68DA-4628-B4CB-C1B8BC8D0F95}" destId="{CBA08274-78E9-4F95-BB25-D9341BA4AEEB}" srcOrd="1" destOrd="0" presId="urn:microsoft.com/office/officeart/2005/8/layout/chevron1"/>
    <dgm:cxn modelId="{FA7D5A8A-56B0-40A6-999A-33079584731D}" type="presParOf" srcId="{4738FDDD-68DA-4628-B4CB-C1B8BC8D0F95}" destId="{869187D6-17DC-4C77-8455-2B4396E9A176}" srcOrd="2" destOrd="0" presId="urn:microsoft.com/office/officeart/2005/8/layout/chevron1"/>
    <dgm:cxn modelId="{FDA4C59C-2157-4480-A2F3-D3C6928FDE29}" type="presParOf" srcId="{4738FDDD-68DA-4628-B4CB-C1B8BC8D0F95}" destId="{8563300B-2E21-461C-A1D4-A04FE08784F1}" srcOrd="3" destOrd="0" presId="urn:microsoft.com/office/officeart/2005/8/layout/chevron1"/>
    <dgm:cxn modelId="{2EDF4972-89D0-4D83-B2D1-8943B36F6BC9}" type="presParOf" srcId="{4738FDDD-68DA-4628-B4CB-C1B8BC8D0F95}" destId="{E1513FF3-7E3B-4581-9B0C-C5B97CEDD46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01253-969A-445D-A828-4BB25E63F516}">
      <dsp:nvSpPr>
        <dsp:cNvPr id="0" name=""/>
        <dsp:cNvSpPr/>
      </dsp:nvSpPr>
      <dsp:spPr>
        <a:xfrm>
          <a:off x="183" y="0"/>
          <a:ext cx="2279970" cy="518970"/>
        </a:xfrm>
        <a:prstGeom prst="chevron">
          <a:avLst/>
        </a:prstGeom>
        <a:solidFill>
          <a:srgbClr val="62A6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Learning gain</a:t>
          </a:r>
        </a:p>
      </dsp:txBody>
      <dsp:txXfrm>
        <a:off x="259668" y="0"/>
        <a:ext cx="1761000" cy="518970"/>
      </dsp:txXfrm>
    </dsp:sp>
    <dsp:sp modelId="{E1513FF3-7E3B-4581-9B0C-C5B97CEDD461}">
      <dsp:nvSpPr>
        <dsp:cNvPr id="0" name=""/>
        <dsp:cNvSpPr/>
      </dsp:nvSpPr>
      <dsp:spPr>
        <a:xfrm>
          <a:off x="2136535" y="0"/>
          <a:ext cx="3843341" cy="518970"/>
        </a:xfrm>
        <a:prstGeom prst="chevron">
          <a:avLst/>
        </a:prstGeom>
        <a:solidFill>
          <a:srgbClr val="62A68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Learning process analytics</a:t>
          </a:r>
        </a:p>
      </dsp:txBody>
      <dsp:txXfrm>
        <a:off x="2396020" y="0"/>
        <a:ext cx="3324371" cy="5189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01253-969A-445D-A828-4BB25E63F516}">
      <dsp:nvSpPr>
        <dsp:cNvPr id="0" name=""/>
        <dsp:cNvSpPr/>
      </dsp:nvSpPr>
      <dsp:spPr>
        <a:xfrm>
          <a:off x="1790" y="0"/>
          <a:ext cx="2181047" cy="426718"/>
        </a:xfrm>
        <a:prstGeom prst="chevron">
          <a:avLst/>
        </a:prstGeom>
        <a:solidFill>
          <a:srgbClr val="8AB4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Behaviorism</a:t>
          </a:r>
        </a:p>
      </dsp:txBody>
      <dsp:txXfrm>
        <a:off x="215149" y="0"/>
        <a:ext cx="1754329" cy="426718"/>
      </dsp:txXfrm>
    </dsp:sp>
    <dsp:sp modelId="{869187D6-17DC-4C77-8455-2B4396E9A176}">
      <dsp:nvSpPr>
        <dsp:cNvPr id="0" name=""/>
        <dsp:cNvSpPr/>
      </dsp:nvSpPr>
      <dsp:spPr>
        <a:xfrm>
          <a:off x="1964732" y="0"/>
          <a:ext cx="2181047" cy="426718"/>
        </a:xfrm>
        <a:prstGeom prst="chevron">
          <a:avLst/>
        </a:prstGeom>
        <a:solidFill>
          <a:srgbClr val="8AB4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cognitivism</a:t>
          </a:r>
        </a:p>
      </dsp:txBody>
      <dsp:txXfrm>
        <a:off x="2178091" y="0"/>
        <a:ext cx="1754329" cy="426718"/>
      </dsp:txXfrm>
    </dsp:sp>
    <dsp:sp modelId="{E1513FF3-7E3B-4581-9B0C-C5B97CEDD461}">
      <dsp:nvSpPr>
        <dsp:cNvPr id="0" name=""/>
        <dsp:cNvSpPr/>
      </dsp:nvSpPr>
      <dsp:spPr>
        <a:xfrm>
          <a:off x="3927675" y="0"/>
          <a:ext cx="2181047" cy="426718"/>
        </a:xfrm>
        <a:prstGeom prst="chevron">
          <a:avLst/>
        </a:prstGeom>
        <a:solidFill>
          <a:srgbClr val="8AB4B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constructivism</a:t>
          </a:r>
        </a:p>
      </dsp:txBody>
      <dsp:txXfrm>
        <a:off x="4141034" y="0"/>
        <a:ext cx="1754329" cy="4267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01253-969A-445D-A828-4BB25E63F516}">
      <dsp:nvSpPr>
        <dsp:cNvPr id="0" name=""/>
        <dsp:cNvSpPr/>
      </dsp:nvSpPr>
      <dsp:spPr>
        <a:xfrm>
          <a:off x="404" y="0"/>
          <a:ext cx="2234753" cy="426719"/>
        </a:xfrm>
        <a:prstGeom prst="chevron">
          <a:avLst/>
        </a:prstGeom>
        <a:solidFill>
          <a:srgbClr val="3C53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PC</a:t>
          </a:r>
        </a:p>
      </dsp:txBody>
      <dsp:txXfrm>
        <a:off x="213764" y="0"/>
        <a:ext cx="1808034" cy="426719"/>
      </dsp:txXfrm>
    </dsp:sp>
    <dsp:sp modelId="{869187D6-17DC-4C77-8455-2B4396E9A176}">
      <dsp:nvSpPr>
        <dsp:cNvPr id="0" name=""/>
        <dsp:cNvSpPr/>
      </dsp:nvSpPr>
      <dsp:spPr>
        <a:xfrm>
          <a:off x="2011682" y="0"/>
          <a:ext cx="2087147" cy="426719"/>
        </a:xfrm>
        <a:prstGeom prst="chevron">
          <a:avLst/>
        </a:prstGeom>
        <a:solidFill>
          <a:srgbClr val="3C53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Mobile device</a:t>
          </a:r>
        </a:p>
      </dsp:txBody>
      <dsp:txXfrm>
        <a:off x="2225042" y="0"/>
        <a:ext cx="1660428" cy="426719"/>
      </dsp:txXfrm>
    </dsp:sp>
    <dsp:sp modelId="{E1513FF3-7E3B-4581-9B0C-C5B97CEDD461}">
      <dsp:nvSpPr>
        <dsp:cNvPr id="0" name=""/>
        <dsp:cNvSpPr/>
      </dsp:nvSpPr>
      <dsp:spPr>
        <a:xfrm>
          <a:off x="3875354" y="0"/>
          <a:ext cx="2234753" cy="426719"/>
        </a:xfrm>
        <a:prstGeom prst="chevron">
          <a:avLst/>
        </a:prstGeom>
        <a:solidFill>
          <a:srgbClr val="3C53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Wearable device</a:t>
          </a:r>
        </a:p>
      </dsp:txBody>
      <dsp:txXfrm>
        <a:off x="4088714" y="0"/>
        <a:ext cx="1808034" cy="42671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01253-969A-445D-A828-4BB25E63F516}">
      <dsp:nvSpPr>
        <dsp:cNvPr id="0" name=""/>
        <dsp:cNvSpPr/>
      </dsp:nvSpPr>
      <dsp:spPr>
        <a:xfrm>
          <a:off x="1790" y="0"/>
          <a:ext cx="2181047" cy="504683"/>
        </a:xfrm>
        <a:prstGeom prst="chevron">
          <a:avLst/>
        </a:prstGeom>
        <a:solidFill>
          <a:srgbClr val="E386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classroom</a:t>
          </a:r>
        </a:p>
      </dsp:txBody>
      <dsp:txXfrm>
        <a:off x="254132" y="0"/>
        <a:ext cx="1676364" cy="504683"/>
      </dsp:txXfrm>
    </dsp:sp>
    <dsp:sp modelId="{869187D6-17DC-4C77-8455-2B4396E9A176}">
      <dsp:nvSpPr>
        <dsp:cNvPr id="0" name=""/>
        <dsp:cNvSpPr/>
      </dsp:nvSpPr>
      <dsp:spPr>
        <a:xfrm>
          <a:off x="1964732" y="0"/>
          <a:ext cx="2181047" cy="504683"/>
        </a:xfrm>
        <a:prstGeom prst="chevron">
          <a:avLst/>
        </a:prstGeom>
        <a:solidFill>
          <a:srgbClr val="E386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Real-world contexts</a:t>
          </a:r>
        </a:p>
      </dsp:txBody>
      <dsp:txXfrm>
        <a:off x="2217074" y="0"/>
        <a:ext cx="1676364" cy="504683"/>
      </dsp:txXfrm>
    </dsp:sp>
    <dsp:sp modelId="{E1513FF3-7E3B-4581-9B0C-C5B97CEDD461}">
      <dsp:nvSpPr>
        <dsp:cNvPr id="0" name=""/>
        <dsp:cNvSpPr/>
      </dsp:nvSpPr>
      <dsp:spPr>
        <a:xfrm>
          <a:off x="3929465" y="0"/>
          <a:ext cx="2181047" cy="504683"/>
        </a:xfrm>
        <a:prstGeom prst="chevron">
          <a:avLst/>
        </a:prstGeom>
        <a:solidFill>
          <a:srgbClr val="E386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Formal &amp; informal </a:t>
          </a:r>
        </a:p>
      </dsp:txBody>
      <dsp:txXfrm>
        <a:off x="4181807" y="0"/>
        <a:ext cx="1676364" cy="5046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01253-969A-445D-A828-4BB25E63F516}">
      <dsp:nvSpPr>
        <dsp:cNvPr id="0" name=""/>
        <dsp:cNvSpPr/>
      </dsp:nvSpPr>
      <dsp:spPr>
        <a:xfrm>
          <a:off x="1028" y="0"/>
          <a:ext cx="2545052" cy="426719"/>
        </a:xfrm>
        <a:prstGeom prst="chevron">
          <a:avLst/>
        </a:prstGeom>
        <a:solidFill>
          <a:srgbClr val="DB67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Learning strategy</a:t>
          </a:r>
        </a:p>
      </dsp:txBody>
      <dsp:txXfrm>
        <a:off x="214388" y="0"/>
        <a:ext cx="2118333" cy="426719"/>
      </dsp:txXfrm>
    </dsp:sp>
    <dsp:sp modelId="{869187D6-17DC-4C77-8455-2B4396E9A176}">
      <dsp:nvSpPr>
        <dsp:cNvPr id="0" name=""/>
        <dsp:cNvSpPr/>
      </dsp:nvSpPr>
      <dsp:spPr>
        <a:xfrm>
          <a:off x="2291575" y="0"/>
          <a:ext cx="776979" cy="426719"/>
        </a:xfrm>
        <a:prstGeom prst="chevron">
          <a:avLst/>
        </a:prstGeom>
        <a:solidFill>
          <a:srgbClr val="FF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04935" y="0"/>
        <a:ext cx="350260" cy="426719"/>
      </dsp:txXfrm>
    </dsp:sp>
    <dsp:sp modelId="{E1513FF3-7E3B-4581-9B0C-C5B97CEDD461}">
      <dsp:nvSpPr>
        <dsp:cNvPr id="0" name=""/>
        <dsp:cNvSpPr/>
      </dsp:nvSpPr>
      <dsp:spPr>
        <a:xfrm>
          <a:off x="2814049" y="0"/>
          <a:ext cx="3295435" cy="426719"/>
        </a:xfrm>
        <a:prstGeom prst="chevron">
          <a:avLst/>
        </a:prstGeom>
        <a:solidFill>
          <a:srgbClr val="DB67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Innovative learning strategy</a:t>
          </a:r>
        </a:p>
      </dsp:txBody>
      <dsp:txXfrm>
        <a:off x="3027409" y="0"/>
        <a:ext cx="2868716" cy="426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4C4997-A243-4E3D-858B-B6B478DEE056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12817-21F1-444C-AD3B-0C333C9F81B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10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552-A2C0-44A5-A42B-6C4A90917E1F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930-345A-4C3C-8BBA-0FF802E81F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552-A2C0-44A5-A42B-6C4A90917E1F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930-345A-4C3C-8BBA-0FF802E81F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552-A2C0-44A5-A42B-6C4A90917E1F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930-345A-4C3C-8BBA-0FF802E81F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552-A2C0-44A5-A42B-6C4A90917E1F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930-345A-4C3C-8BBA-0FF802E81F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552-A2C0-44A5-A42B-6C4A90917E1F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930-345A-4C3C-8BBA-0FF802E81F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552-A2C0-44A5-A42B-6C4A90917E1F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930-345A-4C3C-8BBA-0FF802E81F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552-A2C0-44A5-A42B-6C4A90917E1F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930-345A-4C3C-8BBA-0FF802E81F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552-A2C0-44A5-A42B-6C4A90917E1F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930-345A-4C3C-8BBA-0FF802E81F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552-A2C0-44A5-A42B-6C4A90917E1F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930-345A-4C3C-8BBA-0FF802E81F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552-A2C0-44A5-A42B-6C4A90917E1F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930-345A-4C3C-8BBA-0FF802E81F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CF552-A2C0-44A5-A42B-6C4A90917E1F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C3930-345A-4C3C-8BBA-0FF802E81F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CF552-A2C0-44A5-A42B-6C4A90917E1F}" type="datetimeFigureOut">
              <a:rPr lang="zh-CN" altLang="en-US" smtClean="0"/>
              <a:t>2018/5/18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C3930-345A-4C3C-8BBA-0FF802E81F5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DCEB3-46D7-4B09-9ED6-76BE43388C9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2018/5/18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7F174-F87D-4E7C-9992-02A034AF3DD7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image" Target="../media/image2.pn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image" Target="../media/image7.pn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0"/>
          <a:stretch>
            <a:fillRect/>
          </a:stretch>
        </p:blipFill>
        <p:spPr>
          <a:xfrm>
            <a:off x="7246996" y="-1"/>
            <a:ext cx="4945004" cy="21428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75363" y="2211830"/>
            <a:ext cx="85441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Advancement and Research Trends of </a:t>
            </a:r>
            <a:br>
              <a:rPr lang="en-US" sz="4000" b="1" dirty="0"/>
            </a:br>
            <a:r>
              <a:rPr lang="en-US" sz="4000" b="1" dirty="0"/>
              <a:t>Game-based Learning Studies </a:t>
            </a:r>
          </a:p>
          <a:p>
            <a:r>
              <a:rPr lang="en-US" sz="4000" b="1" dirty="0"/>
              <a:t>In The Rich-Technology Era</a:t>
            </a:r>
            <a:endParaRPr lang="zh-CN" altLang="en-US" sz="4000" dirty="0">
              <a:solidFill>
                <a:srgbClr val="080404"/>
              </a:solidFill>
              <a:latin typeface="Impact" panose="020B0806030902050204" pitchFamily="34" charset="0"/>
              <a:ea typeface="FZLanTingHeiS-UL-GB" panose="02000000000000000000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81450" y="4863961"/>
            <a:ext cx="1507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Student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F305F074-A6A0-4520-8953-BF0BDF516FC5}"/>
              </a:ext>
            </a:extLst>
          </p:cNvPr>
          <p:cNvSpPr/>
          <p:nvPr/>
        </p:nvSpPr>
        <p:spPr>
          <a:xfrm flipV="1">
            <a:off x="1689900" y="5849975"/>
            <a:ext cx="560682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rgbClr val="3C53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A044229-D76F-4DE2-BCA6-E47A97455C32}"/>
              </a:ext>
            </a:extLst>
          </p:cNvPr>
          <p:cNvSpPr txBox="1"/>
          <p:nvPr/>
        </p:nvSpPr>
        <p:spPr>
          <a:xfrm>
            <a:off x="3125444" y="4831378"/>
            <a:ext cx="348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Qing-</a:t>
            </a:r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Ke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Fu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93BC047-B8EB-48CE-831C-66252EACB67E}"/>
              </a:ext>
            </a:extLst>
          </p:cNvPr>
          <p:cNvSpPr txBox="1"/>
          <p:nvPr/>
        </p:nvSpPr>
        <p:spPr>
          <a:xfrm>
            <a:off x="1765813" y="5253931"/>
            <a:ext cx="2184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Supervisor</a:t>
            </a:r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：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B9C913F-18CD-4A7F-9DA8-2884C0886B01}"/>
              </a:ext>
            </a:extLst>
          </p:cNvPr>
          <p:cNvSpPr txBox="1"/>
          <p:nvPr/>
        </p:nvSpPr>
        <p:spPr>
          <a:xfrm>
            <a:off x="3407153" y="5269985"/>
            <a:ext cx="348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Gwo</a:t>
            </a:r>
            <a:r>
              <a:rPr lang="en-US" altLang="zh-CN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-Jen Hwang</a:t>
            </a:r>
            <a:endParaRPr lang="zh-CN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0AADB5B-495C-46EE-99DE-EB26510B9AEC}"/>
              </a:ext>
            </a:extLst>
          </p:cNvPr>
          <p:cNvSpPr txBox="1"/>
          <p:nvPr/>
        </p:nvSpPr>
        <p:spPr>
          <a:xfrm>
            <a:off x="3310171" y="6132343"/>
            <a:ext cx="3482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May 23, 2018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530860C8-66D0-4C9C-80FC-BE09439BC627}"/>
              </a:ext>
            </a:extLst>
          </p:cNvPr>
          <p:cNvGrpSpPr/>
          <p:nvPr/>
        </p:nvGrpSpPr>
        <p:grpSpPr>
          <a:xfrm>
            <a:off x="273890" y="207919"/>
            <a:ext cx="3133263" cy="745621"/>
            <a:chOff x="176908" y="80289"/>
            <a:chExt cx="3501108" cy="796273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8D14D9BF-75F1-4F42-BB11-BF2565C465A3}"/>
                </a:ext>
              </a:extLst>
            </p:cNvPr>
            <p:cNvGrpSpPr/>
            <p:nvPr/>
          </p:nvGrpSpPr>
          <p:grpSpPr>
            <a:xfrm>
              <a:off x="176908" y="80289"/>
              <a:ext cx="855837" cy="796273"/>
              <a:chOff x="3568679" y="2055081"/>
              <a:chExt cx="5073628" cy="4450823"/>
            </a:xfrm>
          </p:grpSpPr>
          <p:sp>
            <p:nvSpPr>
              <p:cNvPr id="11" name="Freeform 15">
                <a:extLst>
                  <a:ext uri="{FF2B5EF4-FFF2-40B4-BE49-F238E27FC236}">
                    <a16:creationId xmlns:a16="http://schemas.microsoft.com/office/drawing/2014/main" id="{75FBFF56-B094-4617-A8EF-7A512632B63D}"/>
                  </a:ext>
                </a:extLst>
              </p:cNvPr>
              <p:cNvSpPr/>
              <p:nvPr/>
            </p:nvSpPr>
            <p:spPr bwMode="auto">
              <a:xfrm>
                <a:off x="5482462" y="4107937"/>
                <a:ext cx="1319210" cy="2397967"/>
              </a:xfrm>
              <a:custGeom>
                <a:avLst/>
                <a:gdLst>
                  <a:gd name="T0" fmla="*/ 202 w 511"/>
                  <a:gd name="T1" fmla="*/ 855 h 929"/>
                  <a:gd name="T2" fmla="*/ 417 w 511"/>
                  <a:gd name="T3" fmla="*/ 929 h 929"/>
                  <a:gd name="T4" fmla="*/ 375 w 511"/>
                  <a:gd name="T5" fmla="*/ 467 h 929"/>
                  <a:gd name="T6" fmla="*/ 501 w 511"/>
                  <a:gd name="T7" fmla="*/ 151 h 929"/>
                  <a:gd name="T8" fmla="*/ 463 w 511"/>
                  <a:gd name="T9" fmla="*/ 124 h 929"/>
                  <a:gd name="T10" fmla="*/ 436 w 511"/>
                  <a:gd name="T11" fmla="*/ 161 h 929"/>
                  <a:gd name="T12" fmla="*/ 367 w 511"/>
                  <a:gd name="T13" fmla="*/ 224 h 929"/>
                  <a:gd name="T14" fmla="*/ 329 w 511"/>
                  <a:gd name="T15" fmla="*/ 221 h 929"/>
                  <a:gd name="T16" fmla="*/ 290 w 511"/>
                  <a:gd name="T17" fmla="*/ 126 h 929"/>
                  <a:gd name="T18" fmla="*/ 236 w 511"/>
                  <a:gd name="T19" fmla="*/ 7 h 929"/>
                  <a:gd name="T20" fmla="*/ 222 w 511"/>
                  <a:gd name="T21" fmla="*/ 58 h 929"/>
                  <a:gd name="T22" fmla="*/ 237 w 511"/>
                  <a:gd name="T23" fmla="*/ 159 h 929"/>
                  <a:gd name="T24" fmla="*/ 195 w 511"/>
                  <a:gd name="T25" fmla="*/ 173 h 929"/>
                  <a:gd name="T26" fmla="*/ 142 w 511"/>
                  <a:gd name="T27" fmla="*/ 85 h 929"/>
                  <a:gd name="T28" fmla="*/ 86 w 511"/>
                  <a:gd name="T29" fmla="*/ 33 h 929"/>
                  <a:gd name="T30" fmla="*/ 90 w 511"/>
                  <a:gd name="T31" fmla="*/ 82 h 929"/>
                  <a:gd name="T32" fmla="*/ 148 w 511"/>
                  <a:gd name="T33" fmla="*/ 197 h 929"/>
                  <a:gd name="T34" fmla="*/ 150 w 511"/>
                  <a:gd name="T35" fmla="*/ 224 h 929"/>
                  <a:gd name="T36" fmla="*/ 34 w 511"/>
                  <a:gd name="T37" fmla="*/ 108 h 929"/>
                  <a:gd name="T38" fmla="*/ 12 w 511"/>
                  <a:gd name="T39" fmla="*/ 112 h 929"/>
                  <a:gd name="T40" fmla="*/ 12 w 511"/>
                  <a:gd name="T41" fmla="*/ 149 h 929"/>
                  <a:gd name="T42" fmla="*/ 113 w 511"/>
                  <a:gd name="T43" fmla="*/ 259 h 929"/>
                  <a:gd name="T44" fmla="*/ 115 w 511"/>
                  <a:gd name="T45" fmla="*/ 283 h 929"/>
                  <a:gd name="T46" fmla="*/ 38 w 511"/>
                  <a:gd name="T47" fmla="*/ 234 h 929"/>
                  <a:gd name="T48" fmla="*/ 14 w 511"/>
                  <a:gd name="T49" fmla="*/ 252 h 929"/>
                  <a:gd name="T50" fmla="*/ 113 w 511"/>
                  <a:gd name="T51" fmla="*/ 333 h 929"/>
                  <a:gd name="T52" fmla="*/ 221 w 511"/>
                  <a:gd name="T53" fmla="*/ 461 h 929"/>
                  <a:gd name="T54" fmla="*/ 202 w 511"/>
                  <a:gd name="T55" fmla="*/ 855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1" h="929">
                    <a:moveTo>
                      <a:pt x="202" y="855"/>
                    </a:moveTo>
                    <a:cubicBezTo>
                      <a:pt x="417" y="929"/>
                      <a:pt x="417" y="929"/>
                      <a:pt x="417" y="929"/>
                    </a:cubicBezTo>
                    <a:cubicBezTo>
                      <a:pt x="417" y="929"/>
                      <a:pt x="354" y="689"/>
                      <a:pt x="375" y="467"/>
                    </a:cubicBezTo>
                    <a:cubicBezTo>
                      <a:pt x="375" y="467"/>
                      <a:pt x="395" y="296"/>
                      <a:pt x="501" y="151"/>
                    </a:cubicBezTo>
                    <a:cubicBezTo>
                      <a:pt x="501" y="151"/>
                      <a:pt x="511" y="109"/>
                      <a:pt x="463" y="124"/>
                    </a:cubicBezTo>
                    <a:cubicBezTo>
                      <a:pt x="463" y="124"/>
                      <a:pt x="452" y="132"/>
                      <a:pt x="436" y="161"/>
                    </a:cubicBezTo>
                    <a:cubicBezTo>
                      <a:pt x="436" y="161"/>
                      <a:pt x="410" y="207"/>
                      <a:pt x="367" y="224"/>
                    </a:cubicBezTo>
                    <a:cubicBezTo>
                      <a:pt x="367" y="224"/>
                      <a:pt x="346" y="230"/>
                      <a:pt x="329" y="221"/>
                    </a:cubicBezTo>
                    <a:cubicBezTo>
                      <a:pt x="329" y="221"/>
                      <a:pt x="304" y="204"/>
                      <a:pt x="290" y="126"/>
                    </a:cubicBezTo>
                    <a:cubicBezTo>
                      <a:pt x="290" y="126"/>
                      <a:pt x="269" y="9"/>
                      <a:pt x="236" y="7"/>
                    </a:cubicBezTo>
                    <a:cubicBezTo>
                      <a:pt x="236" y="7"/>
                      <a:pt x="221" y="0"/>
                      <a:pt x="222" y="58"/>
                    </a:cubicBezTo>
                    <a:cubicBezTo>
                      <a:pt x="222" y="58"/>
                      <a:pt x="234" y="143"/>
                      <a:pt x="237" y="159"/>
                    </a:cubicBezTo>
                    <a:cubicBezTo>
                      <a:pt x="237" y="159"/>
                      <a:pt x="245" y="226"/>
                      <a:pt x="195" y="173"/>
                    </a:cubicBezTo>
                    <a:cubicBezTo>
                      <a:pt x="195" y="173"/>
                      <a:pt x="160" y="136"/>
                      <a:pt x="142" y="85"/>
                    </a:cubicBezTo>
                    <a:cubicBezTo>
                      <a:pt x="142" y="85"/>
                      <a:pt x="119" y="19"/>
                      <a:pt x="86" y="33"/>
                    </a:cubicBezTo>
                    <a:cubicBezTo>
                      <a:pt x="86" y="33"/>
                      <a:pt x="67" y="39"/>
                      <a:pt x="90" y="82"/>
                    </a:cubicBezTo>
                    <a:cubicBezTo>
                      <a:pt x="148" y="197"/>
                      <a:pt x="148" y="197"/>
                      <a:pt x="148" y="197"/>
                    </a:cubicBezTo>
                    <a:cubicBezTo>
                      <a:pt x="148" y="197"/>
                      <a:pt x="173" y="246"/>
                      <a:pt x="150" y="224"/>
                    </a:cubicBezTo>
                    <a:cubicBezTo>
                      <a:pt x="34" y="108"/>
                      <a:pt x="34" y="108"/>
                      <a:pt x="34" y="108"/>
                    </a:cubicBezTo>
                    <a:cubicBezTo>
                      <a:pt x="34" y="108"/>
                      <a:pt x="24" y="100"/>
                      <a:pt x="12" y="112"/>
                    </a:cubicBezTo>
                    <a:cubicBezTo>
                      <a:pt x="12" y="112"/>
                      <a:pt x="0" y="127"/>
                      <a:pt x="12" y="149"/>
                    </a:cubicBezTo>
                    <a:cubicBezTo>
                      <a:pt x="12" y="149"/>
                      <a:pt x="58" y="213"/>
                      <a:pt x="113" y="259"/>
                    </a:cubicBezTo>
                    <a:cubicBezTo>
                      <a:pt x="113" y="259"/>
                      <a:pt x="156" y="297"/>
                      <a:pt x="115" y="283"/>
                    </a:cubicBezTo>
                    <a:cubicBezTo>
                      <a:pt x="38" y="234"/>
                      <a:pt x="38" y="234"/>
                      <a:pt x="38" y="234"/>
                    </a:cubicBezTo>
                    <a:cubicBezTo>
                      <a:pt x="38" y="234"/>
                      <a:pt x="8" y="222"/>
                      <a:pt x="14" y="252"/>
                    </a:cubicBezTo>
                    <a:cubicBezTo>
                      <a:pt x="14" y="252"/>
                      <a:pt x="34" y="297"/>
                      <a:pt x="113" y="333"/>
                    </a:cubicBezTo>
                    <a:cubicBezTo>
                      <a:pt x="113" y="333"/>
                      <a:pt x="206" y="383"/>
                      <a:pt x="221" y="461"/>
                    </a:cubicBezTo>
                    <a:cubicBezTo>
                      <a:pt x="221" y="461"/>
                      <a:pt x="239" y="501"/>
                      <a:pt x="202" y="85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Bernard MT Condensed" panose="02050806060905020404" pitchFamily="18" charset="0"/>
                  <a:ea typeface="Adobe 宋体 Std L" panose="02020300000000000000" pitchFamily="18" charset="-128"/>
                </a:endParaRPr>
              </a:p>
            </p:txBody>
          </p:sp>
          <p:sp>
            <p:nvSpPr>
              <p:cNvPr id="12" name="Freeform 16">
                <a:extLst>
                  <a:ext uri="{FF2B5EF4-FFF2-40B4-BE49-F238E27FC236}">
                    <a16:creationId xmlns:a16="http://schemas.microsoft.com/office/drawing/2014/main" id="{6E374644-CB96-4B24-A4A5-80887BD3246B}"/>
                  </a:ext>
                </a:extLst>
              </p:cNvPr>
              <p:cNvSpPr/>
              <p:nvPr/>
            </p:nvSpPr>
            <p:spPr bwMode="auto">
              <a:xfrm rot="443425">
                <a:off x="6764429" y="3677821"/>
                <a:ext cx="1830718" cy="1776070"/>
              </a:xfrm>
              <a:custGeom>
                <a:avLst/>
                <a:gdLst>
                  <a:gd name="T0" fmla="*/ 0 w 709"/>
                  <a:gd name="T1" fmla="*/ 374 h 688"/>
                  <a:gd name="T2" fmla="*/ 709 w 709"/>
                  <a:gd name="T3" fmla="*/ 152 h 688"/>
                  <a:gd name="T4" fmla="*/ 31 w 709"/>
                  <a:gd name="T5" fmla="*/ 435 h 688"/>
                  <a:gd name="T6" fmla="*/ 392 w 709"/>
                  <a:gd name="T7" fmla="*/ 290 h 688"/>
                  <a:gd name="T8" fmla="*/ 0 w 709"/>
                  <a:gd name="T9" fmla="*/ 374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9" h="688">
                    <a:moveTo>
                      <a:pt x="0" y="374"/>
                    </a:moveTo>
                    <a:cubicBezTo>
                      <a:pt x="0" y="374"/>
                      <a:pt x="171" y="0"/>
                      <a:pt x="709" y="152"/>
                    </a:cubicBezTo>
                    <a:cubicBezTo>
                      <a:pt x="709" y="152"/>
                      <a:pt x="527" y="688"/>
                      <a:pt x="31" y="435"/>
                    </a:cubicBezTo>
                    <a:cubicBezTo>
                      <a:pt x="31" y="435"/>
                      <a:pt x="203" y="328"/>
                      <a:pt x="392" y="290"/>
                    </a:cubicBezTo>
                    <a:cubicBezTo>
                      <a:pt x="392" y="290"/>
                      <a:pt x="165" y="284"/>
                      <a:pt x="0" y="374"/>
                    </a:cubicBezTo>
                    <a:close/>
                  </a:path>
                </a:pathLst>
              </a:custGeom>
              <a:solidFill>
                <a:srgbClr val="E386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Bernard MT Condensed" panose="02050806060905020404" pitchFamily="18" charset="0"/>
                  <a:ea typeface="Adobe 宋体 Std L" panose="02020300000000000000" pitchFamily="18" charset="-128"/>
                </a:endParaRPr>
              </a:p>
            </p:txBody>
          </p:sp>
          <p:sp>
            <p:nvSpPr>
              <p:cNvPr id="13" name="Freeform 17">
                <a:extLst>
                  <a:ext uri="{FF2B5EF4-FFF2-40B4-BE49-F238E27FC236}">
                    <a16:creationId xmlns:a16="http://schemas.microsoft.com/office/drawing/2014/main" id="{5773BB21-3E73-49D3-B637-75EEC9861506}"/>
                  </a:ext>
                </a:extLst>
              </p:cNvPr>
              <p:cNvSpPr/>
              <p:nvPr/>
            </p:nvSpPr>
            <p:spPr bwMode="auto">
              <a:xfrm rot="21302499">
                <a:off x="5262908" y="2055081"/>
                <a:ext cx="2017676" cy="2098976"/>
              </a:xfrm>
              <a:custGeom>
                <a:avLst/>
                <a:gdLst>
                  <a:gd name="T0" fmla="*/ 500 w 961"/>
                  <a:gd name="T1" fmla="*/ 0 h 902"/>
                  <a:gd name="T2" fmla="*/ 374 w 961"/>
                  <a:gd name="T3" fmla="*/ 902 h 902"/>
                  <a:gd name="T4" fmla="*/ 446 w 961"/>
                  <a:gd name="T5" fmla="*/ 426 h 902"/>
                  <a:gd name="T6" fmla="*/ 293 w 961"/>
                  <a:gd name="T7" fmla="*/ 902 h 902"/>
                  <a:gd name="T8" fmla="*/ 500 w 961"/>
                  <a:gd name="T9" fmla="*/ 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1" h="902">
                    <a:moveTo>
                      <a:pt x="500" y="0"/>
                    </a:moveTo>
                    <a:cubicBezTo>
                      <a:pt x="500" y="0"/>
                      <a:pt x="961" y="544"/>
                      <a:pt x="374" y="902"/>
                    </a:cubicBezTo>
                    <a:cubicBezTo>
                      <a:pt x="374" y="902"/>
                      <a:pt x="386" y="566"/>
                      <a:pt x="446" y="426"/>
                    </a:cubicBezTo>
                    <a:cubicBezTo>
                      <a:pt x="446" y="426"/>
                      <a:pt x="290" y="670"/>
                      <a:pt x="293" y="902"/>
                    </a:cubicBezTo>
                    <a:cubicBezTo>
                      <a:pt x="293" y="902"/>
                      <a:pt x="0" y="485"/>
                      <a:pt x="500" y="0"/>
                    </a:cubicBezTo>
                    <a:close/>
                  </a:path>
                </a:pathLst>
              </a:custGeom>
              <a:solidFill>
                <a:srgbClr val="8AB4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Bernard MT Condensed" panose="02050806060905020404" pitchFamily="18" charset="0"/>
                  <a:ea typeface="Adobe 宋体 Std L" panose="02020300000000000000" pitchFamily="18" charset="-128"/>
                </a:endParaRPr>
              </a:p>
            </p:txBody>
          </p:sp>
          <p:sp>
            <p:nvSpPr>
              <p:cNvPr id="14" name="Freeform 18">
                <a:extLst>
                  <a:ext uri="{FF2B5EF4-FFF2-40B4-BE49-F238E27FC236}">
                    <a16:creationId xmlns:a16="http://schemas.microsoft.com/office/drawing/2014/main" id="{B455F506-E03B-46AE-9323-A6DFCD52F312}"/>
                  </a:ext>
                </a:extLst>
              </p:cNvPr>
              <p:cNvSpPr/>
              <p:nvPr/>
            </p:nvSpPr>
            <p:spPr bwMode="auto">
              <a:xfrm rot="20506950">
                <a:off x="4334352" y="2425123"/>
                <a:ext cx="1668209" cy="1965153"/>
              </a:xfrm>
              <a:custGeom>
                <a:avLst/>
                <a:gdLst>
                  <a:gd name="T0" fmla="*/ 112 w 739"/>
                  <a:gd name="T1" fmla="*/ 0 h 761"/>
                  <a:gd name="T2" fmla="*/ 512 w 739"/>
                  <a:gd name="T3" fmla="*/ 724 h 761"/>
                  <a:gd name="T4" fmla="*/ 307 w 739"/>
                  <a:gd name="T5" fmla="*/ 342 h 761"/>
                  <a:gd name="T6" fmla="*/ 448 w 739"/>
                  <a:gd name="T7" fmla="*/ 761 h 761"/>
                  <a:gd name="T8" fmla="*/ 112 w 739"/>
                  <a:gd name="T9" fmla="*/ 0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9" h="761">
                    <a:moveTo>
                      <a:pt x="112" y="0"/>
                    </a:moveTo>
                    <a:cubicBezTo>
                      <a:pt x="112" y="0"/>
                      <a:pt x="739" y="154"/>
                      <a:pt x="512" y="724"/>
                    </a:cubicBezTo>
                    <a:cubicBezTo>
                      <a:pt x="512" y="724"/>
                      <a:pt x="345" y="483"/>
                      <a:pt x="307" y="342"/>
                    </a:cubicBezTo>
                    <a:cubicBezTo>
                      <a:pt x="307" y="342"/>
                      <a:pt x="339" y="638"/>
                      <a:pt x="448" y="761"/>
                    </a:cubicBezTo>
                    <a:cubicBezTo>
                      <a:pt x="448" y="761"/>
                      <a:pt x="0" y="622"/>
                      <a:pt x="112" y="0"/>
                    </a:cubicBezTo>
                    <a:close/>
                  </a:path>
                </a:pathLst>
              </a:custGeom>
              <a:solidFill>
                <a:srgbClr val="62A6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Bernard MT Condensed" panose="02050806060905020404" pitchFamily="18" charset="0"/>
                  <a:ea typeface="Adobe 宋体 Std L" panose="02020300000000000000" pitchFamily="18" charset="-128"/>
                </a:endParaRPr>
              </a:p>
            </p:txBody>
          </p:sp>
          <p:sp>
            <p:nvSpPr>
              <p:cNvPr id="15" name="Freeform 19">
                <a:extLst>
                  <a:ext uri="{FF2B5EF4-FFF2-40B4-BE49-F238E27FC236}">
                    <a16:creationId xmlns:a16="http://schemas.microsoft.com/office/drawing/2014/main" id="{731C0B62-3D96-41C8-963A-76EA0C91D68A}"/>
                  </a:ext>
                </a:extLst>
              </p:cNvPr>
              <p:cNvSpPr/>
              <p:nvPr/>
            </p:nvSpPr>
            <p:spPr bwMode="auto">
              <a:xfrm>
                <a:off x="3568679" y="3429000"/>
                <a:ext cx="1895203" cy="1786111"/>
              </a:xfrm>
              <a:custGeom>
                <a:avLst/>
                <a:gdLst>
                  <a:gd name="T0" fmla="*/ 734 w 734"/>
                  <a:gd name="T1" fmla="*/ 464 h 758"/>
                  <a:gd name="T2" fmla="*/ 0 w 734"/>
                  <a:gd name="T3" fmla="*/ 372 h 758"/>
                  <a:gd name="T4" fmla="*/ 734 w 734"/>
                  <a:gd name="T5" fmla="*/ 528 h 758"/>
                  <a:gd name="T6" fmla="*/ 343 w 734"/>
                  <a:gd name="T7" fmla="*/ 409 h 758"/>
                  <a:gd name="T8" fmla="*/ 734 w 734"/>
                  <a:gd name="T9" fmla="*/ 464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4" h="758">
                    <a:moveTo>
                      <a:pt x="734" y="464"/>
                    </a:moveTo>
                    <a:cubicBezTo>
                      <a:pt x="734" y="464"/>
                      <a:pt x="490" y="0"/>
                      <a:pt x="0" y="372"/>
                    </a:cubicBezTo>
                    <a:cubicBezTo>
                      <a:pt x="0" y="372"/>
                      <a:pt x="326" y="758"/>
                      <a:pt x="734" y="528"/>
                    </a:cubicBezTo>
                    <a:cubicBezTo>
                      <a:pt x="734" y="528"/>
                      <a:pt x="607" y="552"/>
                      <a:pt x="343" y="409"/>
                    </a:cubicBezTo>
                    <a:cubicBezTo>
                      <a:pt x="343" y="409"/>
                      <a:pt x="474" y="459"/>
                      <a:pt x="734" y="464"/>
                    </a:cubicBezTo>
                    <a:close/>
                  </a:path>
                </a:pathLst>
              </a:custGeom>
              <a:solidFill>
                <a:srgbClr val="DB675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Bernard MT Condensed" panose="02050806060905020404" pitchFamily="18" charset="0"/>
                  <a:ea typeface="Adobe 宋体 Std L" panose="02020300000000000000" pitchFamily="18" charset="-128"/>
                </a:endParaRPr>
              </a:p>
            </p:txBody>
          </p:sp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669DAF6A-028A-4873-91F4-899B8AFEDB6F}"/>
                  </a:ext>
                </a:extLst>
              </p:cNvPr>
              <p:cNvGrpSpPr/>
              <p:nvPr/>
            </p:nvGrpSpPr>
            <p:grpSpPr>
              <a:xfrm>
                <a:off x="7506811" y="2572272"/>
                <a:ext cx="163270" cy="242516"/>
                <a:chOff x="981075" y="2499667"/>
                <a:chExt cx="205392" cy="305081"/>
              </a:xfrm>
              <a:solidFill>
                <a:schemeClr val="bg1"/>
              </a:solidFill>
            </p:grpSpPr>
            <p:sp>
              <p:nvSpPr>
                <p:cNvPr id="59" name="椭圆 58">
                  <a:extLst>
                    <a:ext uri="{FF2B5EF4-FFF2-40B4-BE49-F238E27FC236}">
                      <a16:creationId xmlns:a16="http://schemas.microsoft.com/office/drawing/2014/main" id="{8FA9412F-1B1D-4FF1-9608-10218FA2D3DF}"/>
                    </a:ext>
                  </a:extLst>
                </p:cNvPr>
                <p:cNvSpPr/>
                <p:nvPr/>
              </p:nvSpPr>
              <p:spPr>
                <a:xfrm>
                  <a:off x="981075" y="2615449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60" name="椭圆 59">
                  <a:extLst>
                    <a:ext uri="{FF2B5EF4-FFF2-40B4-BE49-F238E27FC236}">
                      <a16:creationId xmlns:a16="http://schemas.microsoft.com/office/drawing/2014/main" id="{F4B6CE92-E035-42B7-9C65-707E2039B67D}"/>
                    </a:ext>
                  </a:extLst>
                </p:cNvPr>
                <p:cNvSpPr/>
                <p:nvPr/>
              </p:nvSpPr>
              <p:spPr>
                <a:xfrm>
                  <a:off x="1073806" y="2550256"/>
                  <a:ext cx="53648" cy="53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61" name="椭圆 60">
                  <a:extLst>
                    <a:ext uri="{FF2B5EF4-FFF2-40B4-BE49-F238E27FC236}">
                      <a16:creationId xmlns:a16="http://schemas.microsoft.com/office/drawing/2014/main" id="{4364B095-4209-47D0-900F-391933270CCE}"/>
                    </a:ext>
                  </a:extLst>
                </p:cNvPr>
                <p:cNvSpPr/>
                <p:nvPr/>
              </p:nvSpPr>
              <p:spPr>
                <a:xfrm>
                  <a:off x="1073806" y="2703194"/>
                  <a:ext cx="53648" cy="53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62" name="椭圆 61">
                  <a:extLst>
                    <a:ext uri="{FF2B5EF4-FFF2-40B4-BE49-F238E27FC236}">
                      <a16:creationId xmlns:a16="http://schemas.microsoft.com/office/drawing/2014/main" id="{83A2EB8F-C0EC-4BC2-8024-D0E3D209AC40}"/>
                    </a:ext>
                  </a:extLst>
                </p:cNvPr>
                <p:cNvSpPr/>
                <p:nvPr/>
              </p:nvSpPr>
              <p:spPr>
                <a:xfrm>
                  <a:off x="1150467" y="2768748"/>
                  <a:ext cx="36000" cy="36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63" name="椭圆 62">
                  <a:extLst>
                    <a:ext uri="{FF2B5EF4-FFF2-40B4-BE49-F238E27FC236}">
                      <a16:creationId xmlns:a16="http://schemas.microsoft.com/office/drawing/2014/main" id="{C6F087B2-31E1-41AA-B0ED-70DACF9CBFA1}"/>
                    </a:ext>
                  </a:extLst>
                </p:cNvPr>
                <p:cNvSpPr/>
                <p:nvPr/>
              </p:nvSpPr>
              <p:spPr>
                <a:xfrm>
                  <a:off x="1150467" y="2499667"/>
                  <a:ext cx="36000" cy="36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</p:grpSp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8E5ED233-08FF-4BA1-8A2A-CC1DB69F379C}"/>
                  </a:ext>
                </a:extLst>
              </p:cNvPr>
              <p:cNvGrpSpPr/>
              <p:nvPr/>
            </p:nvGrpSpPr>
            <p:grpSpPr>
              <a:xfrm>
                <a:off x="8479037" y="4387889"/>
                <a:ext cx="163270" cy="242516"/>
                <a:chOff x="981075" y="2499667"/>
                <a:chExt cx="205392" cy="305081"/>
              </a:xfrm>
              <a:solidFill>
                <a:schemeClr val="bg1"/>
              </a:solidFill>
            </p:grpSpPr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DD9EC2D2-DF0D-4B70-904E-44E474B9D41E}"/>
                    </a:ext>
                  </a:extLst>
                </p:cNvPr>
                <p:cNvSpPr/>
                <p:nvPr/>
              </p:nvSpPr>
              <p:spPr>
                <a:xfrm>
                  <a:off x="981075" y="2615449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55" name="椭圆 54">
                  <a:extLst>
                    <a:ext uri="{FF2B5EF4-FFF2-40B4-BE49-F238E27FC236}">
                      <a16:creationId xmlns:a16="http://schemas.microsoft.com/office/drawing/2014/main" id="{8F36B377-80C7-45E5-89CC-629B114FF790}"/>
                    </a:ext>
                  </a:extLst>
                </p:cNvPr>
                <p:cNvSpPr/>
                <p:nvPr/>
              </p:nvSpPr>
              <p:spPr>
                <a:xfrm>
                  <a:off x="1073806" y="2550256"/>
                  <a:ext cx="53648" cy="53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56" name="椭圆 55">
                  <a:extLst>
                    <a:ext uri="{FF2B5EF4-FFF2-40B4-BE49-F238E27FC236}">
                      <a16:creationId xmlns:a16="http://schemas.microsoft.com/office/drawing/2014/main" id="{E3C89A79-F185-4A53-80D0-037549888D6C}"/>
                    </a:ext>
                  </a:extLst>
                </p:cNvPr>
                <p:cNvSpPr/>
                <p:nvPr/>
              </p:nvSpPr>
              <p:spPr>
                <a:xfrm>
                  <a:off x="1073806" y="2703194"/>
                  <a:ext cx="53648" cy="53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57" name="椭圆 56">
                  <a:extLst>
                    <a:ext uri="{FF2B5EF4-FFF2-40B4-BE49-F238E27FC236}">
                      <a16:creationId xmlns:a16="http://schemas.microsoft.com/office/drawing/2014/main" id="{47692904-5F29-41F2-A1F9-8B1FDA45A47A}"/>
                    </a:ext>
                  </a:extLst>
                </p:cNvPr>
                <p:cNvSpPr/>
                <p:nvPr/>
              </p:nvSpPr>
              <p:spPr>
                <a:xfrm>
                  <a:off x="1150467" y="2768748"/>
                  <a:ext cx="36000" cy="36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58" name="椭圆 57">
                  <a:extLst>
                    <a:ext uri="{FF2B5EF4-FFF2-40B4-BE49-F238E27FC236}">
                      <a16:creationId xmlns:a16="http://schemas.microsoft.com/office/drawing/2014/main" id="{CCE1E3A5-59AA-4F48-A769-8BF6347308D8}"/>
                    </a:ext>
                  </a:extLst>
                </p:cNvPr>
                <p:cNvSpPr/>
                <p:nvPr/>
              </p:nvSpPr>
              <p:spPr>
                <a:xfrm>
                  <a:off x="1150467" y="2499667"/>
                  <a:ext cx="36000" cy="36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</p:grpSp>
          <p:grpSp>
            <p:nvGrpSpPr>
              <p:cNvPr id="23" name="组合 22">
                <a:extLst>
                  <a:ext uri="{FF2B5EF4-FFF2-40B4-BE49-F238E27FC236}">
                    <a16:creationId xmlns:a16="http://schemas.microsoft.com/office/drawing/2014/main" id="{779BA579-521C-404C-9538-0E928AE5A830}"/>
                  </a:ext>
                </a:extLst>
              </p:cNvPr>
              <p:cNvGrpSpPr/>
              <p:nvPr/>
            </p:nvGrpSpPr>
            <p:grpSpPr>
              <a:xfrm rot="10800000">
                <a:off x="3681310" y="4393780"/>
                <a:ext cx="163270" cy="242516"/>
                <a:chOff x="981075" y="2499667"/>
                <a:chExt cx="205392" cy="305081"/>
              </a:xfrm>
              <a:solidFill>
                <a:schemeClr val="bg1"/>
              </a:solidFill>
            </p:grpSpPr>
            <p:sp>
              <p:nvSpPr>
                <p:cNvPr id="49" name="椭圆 48">
                  <a:extLst>
                    <a:ext uri="{FF2B5EF4-FFF2-40B4-BE49-F238E27FC236}">
                      <a16:creationId xmlns:a16="http://schemas.microsoft.com/office/drawing/2014/main" id="{E1A59EF8-EA98-4790-BECB-B00BEE3806FA}"/>
                    </a:ext>
                  </a:extLst>
                </p:cNvPr>
                <p:cNvSpPr/>
                <p:nvPr/>
              </p:nvSpPr>
              <p:spPr>
                <a:xfrm>
                  <a:off x="981075" y="2615449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id="{19BADECB-9F6B-44EB-B037-B886C0648B7C}"/>
                    </a:ext>
                  </a:extLst>
                </p:cNvPr>
                <p:cNvSpPr/>
                <p:nvPr/>
              </p:nvSpPr>
              <p:spPr>
                <a:xfrm>
                  <a:off x="1073806" y="2550256"/>
                  <a:ext cx="53648" cy="53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1A8CBEB1-F920-48E3-872E-0B7A9B21FC48}"/>
                    </a:ext>
                  </a:extLst>
                </p:cNvPr>
                <p:cNvSpPr/>
                <p:nvPr/>
              </p:nvSpPr>
              <p:spPr>
                <a:xfrm>
                  <a:off x="1073806" y="2703194"/>
                  <a:ext cx="53648" cy="53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02DB9F6D-3089-466D-A17C-987C0778A902}"/>
                    </a:ext>
                  </a:extLst>
                </p:cNvPr>
                <p:cNvSpPr/>
                <p:nvPr/>
              </p:nvSpPr>
              <p:spPr>
                <a:xfrm>
                  <a:off x="1150467" y="2768748"/>
                  <a:ext cx="36000" cy="36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1AF63C60-5350-41A9-BC4E-077DBEF62EAD}"/>
                    </a:ext>
                  </a:extLst>
                </p:cNvPr>
                <p:cNvSpPr/>
                <p:nvPr/>
              </p:nvSpPr>
              <p:spPr>
                <a:xfrm>
                  <a:off x="1150467" y="2499667"/>
                  <a:ext cx="36000" cy="36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</p:grpSp>
          <p:grpSp>
            <p:nvGrpSpPr>
              <p:cNvPr id="24" name="组合 23">
                <a:extLst>
                  <a:ext uri="{FF2B5EF4-FFF2-40B4-BE49-F238E27FC236}">
                    <a16:creationId xmlns:a16="http://schemas.microsoft.com/office/drawing/2014/main" id="{B89E805A-B0B5-451B-92C0-6A5D023CBF13}"/>
                  </a:ext>
                </a:extLst>
              </p:cNvPr>
              <p:cNvGrpSpPr/>
              <p:nvPr/>
            </p:nvGrpSpPr>
            <p:grpSpPr>
              <a:xfrm rot="10800000">
                <a:off x="4358442" y="2577833"/>
                <a:ext cx="163270" cy="242516"/>
                <a:chOff x="981075" y="2499667"/>
                <a:chExt cx="205392" cy="305081"/>
              </a:xfrm>
              <a:solidFill>
                <a:schemeClr val="bg1"/>
              </a:solidFill>
            </p:grpSpPr>
            <p:sp>
              <p:nvSpPr>
                <p:cNvPr id="44" name="椭圆 43">
                  <a:extLst>
                    <a:ext uri="{FF2B5EF4-FFF2-40B4-BE49-F238E27FC236}">
                      <a16:creationId xmlns:a16="http://schemas.microsoft.com/office/drawing/2014/main" id="{1AA1FBEE-BBED-4465-A0D5-E8169046AA9A}"/>
                    </a:ext>
                  </a:extLst>
                </p:cNvPr>
                <p:cNvSpPr/>
                <p:nvPr/>
              </p:nvSpPr>
              <p:spPr>
                <a:xfrm>
                  <a:off x="981075" y="2615449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45" name="椭圆 44">
                  <a:extLst>
                    <a:ext uri="{FF2B5EF4-FFF2-40B4-BE49-F238E27FC236}">
                      <a16:creationId xmlns:a16="http://schemas.microsoft.com/office/drawing/2014/main" id="{3063C726-E9A8-4B0D-917E-F9936132CB90}"/>
                    </a:ext>
                  </a:extLst>
                </p:cNvPr>
                <p:cNvSpPr/>
                <p:nvPr/>
              </p:nvSpPr>
              <p:spPr>
                <a:xfrm>
                  <a:off x="1073806" y="2550256"/>
                  <a:ext cx="53648" cy="53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46" name="椭圆 45">
                  <a:extLst>
                    <a:ext uri="{FF2B5EF4-FFF2-40B4-BE49-F238E27FC236}">
                      <a16:creationId xmlns:a16="http://schemas.microsoft.com/office/drawing/2014/main" id="{AD150CE4-C6CB-43F5-B79B-E387C772469B}"/>
                    </a:ext>
                  </a:extLst>
                </p:cNvPr>
                <p:cNvSpPr/>
                <p:nvPr/>
              </p:nvSpPr>
              <p:spPr>
                <a:xfrm>
                  <a:off x="1073806" y="2703194"/>
                  <a:ext cx="53648" cy="53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B7F9BEA0-35B2-4445-ACF5-F35E05D1148C}"/>
                    </a:ext>
                  </a:extLst>
                </p:cNvPr>
                <p:cNvSpPr/>
                <p:nvPr/>
              </p:nvSpPr>
              <p:spPr>
                <a:xfrm>
                  <a:off x="1150467" y="2768748"/>
                  <a:ext cx="36000" cy="36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0CFA697F-F062-4822-B122-9574DA6FD30F}"/>
                    </a:ext>
                  </a:extLst>
                </p:cNvPr>
                <p:cNvSpPr/>
                <p:nvPr/>
              </p:nvSpPr>
              <p:spPr>
                <a:xfrm>
                  <a:off x="1150467" y="2499667"/>
                  <a:ext cx="36000" cy="36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</p:grpSp>
          <p:sp>
            <p:nvSpPr>
              <p:cNvPr id="25" name="Freeform 16">
                <a:extLst>
                  <a:ext uri="{FF2B5EF4-FFF2-40B4-BE49-F238E27FC236}">
                    <a16:creationId xmlns:a16="http://schemas.microsoft.com/office/drawing/2014/main" id="{85824916-CA30-4929-9605-C60F2660150E}"/>
                  </a:ext>
                </a:extLst>
              </p:cNvPr>
              <p:cNvSpPr/>
              <p:nvPr/>
            </p:nvSpPr>
            <p:spPr bwMode="auto">
              <a:xfrm rot="20417118">
                <a:off x="6281907" y="3030966"/>
                <a:ext cx="1810042" cy="1540803"/>
              </a:xfrm>
              <a:custGeom>
                <a:avLst/>
                <a:gdLst>
                  <a:gd name="T0" fmla="*/ 0 w 709"/>
                  <a:gd name="T1" fmla="*/ 374 h 688"/>
                  <a:gd name="T2" fmla="*/ 709 w 709"/>
                  <a:gd name="T3" fmla="*/ 152 h 688"/>
                  <a:gd name="T4" fmla="*/ 31 w 709"/>
                  <a:gd name="T5" fmla="*/ 435 h 688"/>
                  <a:gd name="T6" fmla="*/ 392 w 709"/>
                  <a:gd name="T7" fmla="*/ 290 h 688"/>
                  <a:gd name="T8" fmla="*/ 0 w 709"/>
                  <a:gd name="T9" fmla="*/ 374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9" h="688">
                    <a:moveTo>
                      <a:pt x="0" y="374"/>
                    </a:moveTo>
                    <a:cubicBezTo>
                      <a:pt x="0" y="374"/>
                      <a:pt x="171" y="0"/>
                      <a:pt x="709" y="152"/>
                    </a:cubicBezTo>
                    <a:cubicBezTo>
                      <a:pt x="709" y="152"/>
                      <a:pt x="527" y="688"/>
                      <a:pt x="31" y="435"/>
                    </a:cubicBezTo>
                    <a:cubicBezTo>
                      <a:pt x="31" y="435"/>
                      <a:pt x="203" y="328"/>
                      <a:pt x="392" y="290"/>
                    </a:cubicBezTo>
                    <a:cubicBezTo>
                      <a:pt x="392" y="290"/>
                      <a:pt x="165" y="284"/>
                      <a:pt x="0" y="374"/>
                    </a:cubicBezTo>
                    <a:close/>
                  </a:path>
                </a:pathLst>
              </a:custGeom>
              <a:solidFill>
                <a:srgbClr val="3C53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Bernard MT Condensed" panose="02050806060905020404" pitchFamily="18" charset="0"/>
                  <a:ea typeface="Adobe 宋体 Std L" panose="02020300000000000000" pitchFamily="18" charset="-128"/>
                </a:endParaRPr>
              </a:p>
            </p:txBody>
          </p:sp>
          <p:grpSp>
            <p:nvGrpSpPr>
              <p:cNvPr id="26" name="组合 25">
                <a:extLst>
                  <a:ext uri="{FF2B5EF4-FFF2-40B4-BE49-F238E27FC236}">
                    <a16:creationId xmlns:a16="http://schemas.microsoft.com/office/drawing/2014/main" id="{175DA7F0-207B-4ECF-9872-166C741F73EF}"/>
                  </a:ext>
                </a:extLst>
              </p:cNvPr>
              <p:cNvGrpSpPr/>
              <p:nvPr/>
            </p:nvGrpSpPr>
            <p:grpSpPr>
              <a:xfrm rot="10800000">
                <a:off x="5993435" y="2198217"/>
                <a:ext cx="163270" cy="242516"/>
                <a:chOff x="981075" y="2499667"/>
                <a:chExt cx="205392" cy="305081"/>
              </a:xfrm>
              <a:solidFill>
                <a:schemeClr val="bg1"/>
              </a:solidFill>
            </p:grpSpPr>
            <p:sp>
              <p:nvSpPr>
                <p:cNvPr id="39" name="椭圆 38">
                  <a:extLst>
                    <a:ext uri="{FF2B5EF4-FFF2-40B4-BE49-F238E27FC236}">
                      <a16:creationId xmlns:a16="http://schemas.microsoft.com/office/drawing/2014/main" id="{A291E11A-F3D4-428C-A0AA-FDF9E3E1254F}"/>
                    </a:ext>
                  </a:extLst>
                </p:cNvPr>
                <p:cNvSpPr/>
                <p:nvPr/>
              </p:nvSpPr>
              <p:spPr>
                <a:xfrm>
                  <a:off x="981075" y="2615449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40" name="椭圆 39">
                  <a:extLst>
                    <a:ext uri="{FF2B5EF4-FFF2-40B4-BE49-F238E27FC236}">
                      <a16:creationId xmlns:a16="http://schemas.microsoft.com/office/drawing/2014/main" id="{39C3B33C-7011-4C24-9A20-69C081ED1380}"/>
                    </a:ext>
                  </a:extLst>
                </p:cNvPr>
                <p:cNvSpPr/>
                <p:nvPr/>
              </p:nvSpPr>
              <p:spPr>
                <a:xfrm>
                  <a:off x="1073806" y="2550256"/>
                  <a:ext cx="53648" cy="53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41" name="椭圆 40">
                  <a:extLst>
                    <a:ext uri="{FF2B5EF4-FFF2-40B4-BE49-F238E27FC236}">
                      <a16:creationId xmlns:a16="http://schemas.microsoft.com/office/drawing/2014/main" id="{F7C12C96-6440-4C63-AB21-8B2CB958D1CA}"/>
                    </a:ext>
                  </a:extLst>
                </p:cNvPr>
                <p:cNvSpPr/>
                <p:nvPr/>
              </p:nvSpPr>
              <p:spPr>
                <a:xfrm>
                  <a:off x="1073806" y="2703194"/>
                  <a:ext cx="53648" cy="53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42" name="椭圆 41">
                  <a:extLst>
                    <a:ext uri="{FF2B5EF4-FFF2-40B4-BE49-F238E27FC236}">
                      <a16:creationId xmlns:a16="http://schemas.microsoft.com/office/drawing/2014/main" id="{6EECE4BB-A73F-457B-A90B-691583D7372D}"/>
                    </a:ext>
                  </a:extLst>
                </p:cNvPr>
                <p:cNvSpPr/>
                <p:nvPr/>
              </p:nvSpPr>
              <p:spPr>
                <a:xfrm>
                  <a:off x="1150467" y="2768748"/>
                  <a:ext cx="36000" cy="36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DBCBB23A-81AC-4D29-853E-2AEF67A2DEE0}"/>
                    </a:ext>
                  </a:extLst>
                </p:cNvPr>
                <p:cNvSpPr/>
                <p:nvPr/>
              </p:nvSpPr>
              <p:spPr>
                <a:xfrm>
                  <a:off x="1150467" y="2499667"/>
                  <a:ext cx="36000" cy="36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</p:grpSp>
          <p:grpSp>
            <p:nvGrpSpPr>
              <p:cNvPr id="27" name="组合 26">
                <a:extLst>
                  <a:ext uri="{FF2B5EF4-FFF2-40B4-BE49-F238E27FC236}">
                    <a16:creationId xmlns:a16="http://schemas.microsoft.com/office/drawing/2014/main" id="{8E11EECD-531B-4121-993C-0CFD303604CD}"/>
                  </a:ext>
                </a:extLst>
              </p:cNvPr>
              <p:cNvGrpSpPr/>
              <p:nvPr/>
            </p:nvGrpSpPr>
            <p:grpSpPr>
              <a:xfrm rot="10800000">
                <a:off x="7977015" y="4670028"/>
                <a:ext cx="163270" cy="242516"/>
                <a:chOff x="981075" y="2499667"/>
                <a:chExt cx="205392" cy="305081"/>
              </a:xfrm>
              <a:solidFill>
                <a:schemeClr val="bg1"/>
              </a:solidFill>
            </p:grpSpPr>
            <p:sp>
              <p:nvSpPr>
                <p:cNvPr id="34" name="椭圆 33">
                  <a:extLst>
                    <a:ext uri="{FF2B5EF4-FFF2-40B4-BE49-F238E27FC236}">
                      <a16:creationId xmlns:a16="http://schemas.microsoft.com/office/drawing/2014/main" id="{21C67DD4-34B7-40D9-8DB9-DD61E0AADC12}"/>
                    </a:ext>
                  </a:extLst>
                </p:cNvPr>
                <p:cNvSpPr/>
                <p:nvPr/>
              </p:nvSpPr>
              <p:spPr>
                <a:xfrm>
                  <a:off x="981075" y="2615449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35" name="椭圆 34">
                  <a:extLst>
                    <a:ext uri="{FF2B5EF4-FFF2-40B4-BE49-F238E27FC236}">
                      <a16:creationId xmlns:a16="http://schemas.microsoft.com/office/drawing/2014/main" id="{25E2DDC9-F304-4E6F-94A9-70CC0388B1AA}"/>
                    </a:ext>
                  </a:extLst>
                </p:cNvPr>
                <p:cNvSpPr/>
                <p:nvPr/>
              </p:nvSpPr>
              <p:spPr>
                <a:xfrm>
                  <a:off x="1073806" y="2550256"/>
                  <a:ext cx="53648" cy="53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36" name="椭圆 35">
                  <a:extLst>
                    <a:ext uri="{FF2B5EF4-FFF2-40B4-BE49-F238E27FC236}">
                      <a16:creationId xmlns:a16="http://schemas.microsoft.com/office/drawing/2014/main" id="{9780497C-F9C2-4CE7-9196-A24CDEC4A804}"/>
                    </a:ext>
                  </a:extLst>
                </p:cNvPr>
                <p:cNvSpPr/>
                <p:nvPr/>
              </p:nvSpPr>
              <p:spPr>
                <a:xfrm>
                  <a:off x="1073806" y="2703194"/>
                  <a:ext cx="53648" cy="53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37" name="椭圆 36">
                  <a:extLst>
                    <a:ext uri="{FF2B5EF4-FFF2-40B4-BE49-F238E27FC236}">
                      <a16:creationId xmlns:a16="http://schemas.microsoft.com/office/drawing/2014/main" id="{4BE2E27C-D398-4A56-89F8-6427AE06A421}"/>
                    </a:ext>
                  </a:extLst>
                </p:cNvPr>
                <p:cNvSpPr/>
                <p:nvPr/>
              </p:nvSpPr>
              <p:spPr>
                <a:xfrm>
                  <a:off x="1150467" y="2768748"/>
                  <a:ext cx="36000" cy="36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38" name="椭圆 37">
                  <a:extLst>
                    <a:ext uri="{FF2B5EF4-FFF2-40B4-BE49-F238E27FC236}">
                      <a16:creationId xmlns:a16="http://schemas.microsoft.com/office/drawing/2014/main" id="{25E618FA-EB34-4925-BAD1-86ADB3718148}"/>
                    </a:ext>
                  </a:extLst>
                </p:cNvPr>
                <p:cNvSpPr/>
                <p:nvPr/>
              </p:nvSpPr>
              <p:spPr>
                <a:xfrm>
                  <a:off x="1150467" y="2499667"/>
                  <a:ext cx="36000" cy="36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</p:grpSp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6F6320F1-A4C5-4358-854B-E94B8EA5438F}"/>
                  </a:ext>
                </a:extLst>
              </p:cNvPr>
              <p:cNvGrpSpPr/>
              <p:nvPr/>
            </p:nvGrpSpPr>
            <p:grpSpPr>
              <a:xfrm rot="10800000">
                <a:off x="7679788" y="2992616"/>
                <a:ext cx="163270" cy="242516"/>
                <a:chOff x="981075" y="2499667"/>
                <a:chExt cx="205392" cy="305081"/>
              </a:xfrm>
              <a:solidFill>
                <a:schemeClr val="bg1"/>
              </a:solidFill>
            </p:grpSpPr>
            <p:sp>
              <p:nvSpPr>
                <p:cNvPr id="29" name="椭圆 28">
                  <a:extLst>
                    <a:ext uri="{FF2B5EF4-FFF2-40B4-BE49-F238E27FC236}">
                      <a16:creationId xmlns:a16="http://schemas.microsoft.com/office/drawing/2014/main" id="{61F42A4F-8C71-4752-AA00-D26AC3BDAEB3}"/>
                    </a:ext>
                  </a:extLst>
                </p:cNvPr>
                <p:cNvSpPr/>
                <p:nvPr/>
              </p:nvSpPr>
              <p:spPr>
                <a:xfrm>
                  <a:off x="981075" y="2615449"/>
                  <a:ext cx="76200" cy="762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30" name="椭圆 29">
                  <a:extLst>
                    <a:ext uri="{FF2B5EF4-FFF2-40B4-BE49-F238E27FC236}">
                      <a16:creationId xmlns:a16="http://schemas.microsoft.com/office/drawing/2014/main" id="{1F0E26C5-47E7-47D7-8739-A0C599B80A2B}"/>
                    </a:ext>
                  </a:extLst>
                </p:cNvPr>
                <p:cNvSpPr/>
                <p:nvPr/>
              </p:nvSpPr>
              <p:spPr>
                <a:xfrm>
                  <a:off x="1073806" y="2550256"/>
                  <a:ext cx="53648" cy="53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31" name="椭圆 30">
                  <a:extLst>
                    <a:ext uri="{FF2B5EF4-FFF2-40B4-BE49-F238E27FC236}">
                      <a16:creationId xmlns:a16="http://schemas.microsoft.com/office/drawing/2014/main" id="{CD350962-92D0-403C-8753-B2651ECE0EF2}"/>
                    </a:ext>
                  </a:extLst>
                </p:cNvPr>
                <p:cNvSpPr/>
                <p:nvPr/>
              </p:nvSpPr>
              <p:spPr>
                <a:xfrm>
                  <a:off x="1073806" y="2703194"/>
                  <a:ext cx="53648" cy="5364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32" name="椭圆 31">
                  <a:extLst>
                    <a:ext uri="{FF2B5EF4-FFF2-40B4-BE49-F238E27FC236}">
                      <a16:creationId xmlns:a16="http://schemas.microsoft.com/office/drawing/2014/main" id="{E282F1AE-AF1A-45CF-AA0C-9360B7B450E5}"/>
                    </a:ext>
                  </a:extLst>
                </p:cNvPr>
                <p:cNvSpPr/>
                <p:nvPr/>
              </p:nvSpPr>
              <p:spPr>
                <a:xfrm>
                  <a:off x="1150467" y="2768748"/>
                  <a:ext cx="36000" cy="36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  <p:sp>
              <p:nvSpPr>
                <p:cNvPr id="33" name="椭圆 32">
                  <a:extLst>
                    <a:ext uri="{FF2B5EF4-FFF2-40B4-BE49-F238E27FC236}">
                      <a16:creationId xmlns:a16="http://schemas.microsoft.com/office/drawing/2014/main" id="{FD9B44BB-B723-4AE1-A052-9FDB8630A557}"/>
                    </a:ext>
                  </a:extLst>
                </p:cNvPr>
                <p:cNvSpPr/>
                <p:nvPr/>
              </p:nvSpPr>
              <p:spPr>
                <a:xfrm>
                  <a:off x="1150467" y="2499667"/>
                  <a:ext cx="36000" cy="360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  <a:latin typeface="Bernard MT Condensed" panose="02050806060905020404" pitchFamily="18" charset="0"/>
                    <a:ea typeface="Adobe 宋体 Std L" panose="02020300000000000000" pitchFamily="18" charset="-128"/>
                  </a:endParaRPr>
                </a:p>
              </p:txBody>
            </p:sp>
          </p:grpSp>
        </p:grp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7A9CF6B7-7767-4D27-9F4B-5ACE92033B74}"/>
                </a:ext>
              </a:extLst>
            </p:cNvPr>
            <p:cNvSpPr txBox="1"/>
            <p:nvPr/>
          </p:nvSpPr>
          <p:spPr>
            <a:xfrm>
              <a:off x="195907" y="270808"/>
              <a:ext cx="3482109" cy="4930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 err="1">
                  <a:solidFill>
                    <a:srgbClr val="3C5360"/>
                  </a:solidFill>
                  <a:latin typeface="Bernard MT Condensed" panose="02050806060905020404" pitchFamily="18" charset="0"/>
                  <a:ea typeface="Adobe 宋体 Std L" panose="02020300000000000000" pitchFamily="18" charset="-128"/>
                  <a:cs typeface="Times New Roman" panose="02020603050405020304" pitchFamily="18" charset="0"/>
                </a:rPr>
                <a:t>eLFA</a:t>
              </a:r>
              <a:r>
                <a:rPr lang="en-US" altLang="zh-CN" sz="2400" b="1" dirty="0">
                  <a:solidFill>
                    <a:srgbClr val="3C5360"/>
                  </a:solidFill>
                  <a:latin typeface="Bernard MT Condensed" panose="02050806060905020404" pitchFamily="18" charset="0"/>
                  <a:ea typeface="Adobe 宋体 Std L" panose="02020300000000000000" pitchFamily="18" charset="-128"/>
                  <a:cs typeface="Times New Roman" panose="02020603050405020304" pitchFamily="18" charset="0"/>
                </a:rPr>
                <a:t> 2018</a:t>
              </a:r>
              <a:endParaRPr lang="zh-CN" altLang="en-US" sz="2400" b="1" dirty="0">
                <a:solidFill>
                  <a:srgbClr val="3C5360"/>
                </a:solidFill>
                <a:latin typeface="Bernard MT Condensed" panose="02050806060905020404" pitchFamily="18" charset="0"/>
                <a:ea typeface="Adobe 宋体 Std L" panose="02020300000000000000" pitchFamily="18" charset="-128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60686EAF-D9B2-4008-834A-2965B50BA2C3}"/>
              </a:ext>
            </a:extLst>
          </p:cNvPr>
          <p:cNvGrpSpPr/>
          <p:nvPr/>
        </p:nvGrpSpPr>
        <p:grpSpPr>
          <a:xfrm>
            <a:off x="16307" y="-1"/>
            <a:ext cx="4264989" cy="1048524"/>
            <a:chOff x="-171816" y="-1"/>
            <a:chExt cx="4452456" cy="106693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681A5E2-C1F8-4B1C-A750-02CE2D781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48"/>
            <a:stretch>
              <a:fillRect/>
            </a:stretch>
          </p:blipFill>
          <p:spPr>
            <a:xfrm rot="16200000">
              <a:off x="674650" y="-846467"/>
              <a:ext cx="584924" cy="2277856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2AD9AED-1A85-4A0C-805F-34207FE9A35F}"/>
                </a:ext>
              </a:extLst>
            </p:cNvPr>
            <p:cNvSpPr txBox="1"/>
            <p:nvPr/>
          </p:nvSpPr>
          <p:spPr>
            <a:xfrm>
              <a:off x="247781" y="283982"/>
              <a:ext cx="4032859" cy="7829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Results</a:t>
              </a:r>
              <a:endParaRPr lang="zh-CN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12ACCCF-8C54-4E25-942A-E1555FE3F0BF}"/>
                </a:ext>
              </a:extLst>
            </p:cNvPr>
            <p:cNvSpPr/>
            <p:nvPr/>
          </p:nvSpPr>
          <p:spPr>
            <a:xfrm>
              <a:off x="358578" y="999166"/>
              <a:ext cx="2277857" cy="465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0" name="任意多边形 2">
            <a:extLst>
              <a:ext uri="{FF2B5EF4-FFF2-40B4-BE49-F238E27FC236}">
                <a16:creationId xmlns:a16="http://schemas.microsoft.com/office/drawing/2014/main" id="{231D8688-47F5-4BFF-B07F-1908F0B221C1}"/>
              </a:ext>
            </a:extLst>
          </p:cNvPr>
          <p:cNvSpPr/>
          <p:nvPr/>
        </p:nvSpPr>
        <p:spPr>
          <a:xfrm>
            <a:off x="4281296" y="681335"/>
            <a:ext cx="4262865" cy="692621"/>
          </a:xfrm>
          <a:custGeom>
            <a:avLst/>
            <a:gdLst>
              <a:gd name="connsiteX0" fmla="*/ 0 w 3889611"/>
              <a:gd name="connsiteY0" fmla="*/ 0 h 692621"/>
              <a:gd name="connsiteX1" fmla="*/ 3774172 w 3889611"/>
              <a:gd name="connsiteY1" fmla="*/ 0 h 692621"/>
              <a:gd name="connsiteX2" fmla="*/ 3889611 w 3889611"/>
              <a:gd name="connsiteY2" fmla="*/ 115439 h 692621"/>
              <a:gd name="connsiteX3" fmla="*/ 3889611 w 3889611"/>
              <a:gd name="connsiteY3" fmla="*/ 577182 h 692621"/>
              <a:gd name="connsiteX4" fmla="*/ 3774172 w 3889611"/>
              <a:gd name="connsiteY4" fmla="*/ 692621 h 692621"/>
              <a:gd name="connsiteX5" fmla="*/ 0 w 3889611"/>
              <a:gd name="connsiteY5" fmla="*/ 692621 h 692621"/>
              <a:gd name="connsiteX6" fmla="*/ 0 w 3889611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611" h="692621">
                <a:moveTo>
                  <a:pt x="0" y="0"/>
                </a:moveTo>
                <a:lnTo>
                  <a:pt x="3774172" y="0"/>
                </a:lnTo>
                <a:cubicBezTo>
                  <a:pt x="3837927" y="0"/>
                  <a:pt x="3889611" y="51684"/>
                  <a:pt x="3889611" y="115439"/>
                </a:cubicBezTo>
                <a:lnTo>
                  <a:pt x="3889611" y="577182"/>
                </a:lnTo>
                <a:cubicBezTo>
                  <a:pt x="3889611" y="640937"/>
                  <a:pt x="3837927" y="692621"/>
                  <a:pt x="3774172" y="692621"/>
                </a:cubicBezTo>
                <a:lnTo>
                  <a:pt x="0" y="69262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">
            <a:extLst>
              <a:ext uri="{FF2B5EF4-FFF2-40B4-BE49-F238E27FC236}">
                <a16:creationId xmlns:a16="http://schemas.microsoft.com/office/drawing/2014/main" id="{FB0AABA1-E1AC-43AA-8828-E185EA0BF98A}"/>
              </a:ext>
            </a:extLst>
          </p:cNvPr>
          <p:cNvSpPr/>
          <p:nvPr/>
        </p:nvSpPr>
        <p:spPr>
          <a:xfrm>
            <a:off x="3476077" y="681335"/>
            <a:ext cx="696037" cy="692621"/>
          </a:xfrm>
          <a:custGeom>
            <a:avLst/>
            <a:gdLst>
              <a:gd name="connsiteX0" fmla="*/ 115439 w 696037"/>
              <a:gd name="connsiteY0" fmla="*/ 0 h 692621"/>
              <a:gd name="connsiteX1" fmla="*/ 696037 w 696037"/>
              <a:gd name="connsiteY1" fmla="*/ 0 h 692621"/>
              <a:gd name="connsiteX2" fmla="*/ 696037 w 696037"/>
              <a:gd name="connsiteY2" fmla="*/ 692621 h 692621"/>
              <a:gd name="connsiteX3" fmla="*/ 115439 w 696037"/>
              <a:gd name="connsiteY3" fmla="*/ 692621 h 692621"/>
              <a:gd name="connsiteX4" fmla="*/ 0 w 696037"/>
              <a:gd name="connsiteY4" fmla="*/ 577182 h 692621"/>
              <a:gd name="connsiteX5" fmla="*/ 0 w 696037"/>
              <a:gd name="connsiteY5" fmla="*/ 115439 h 692621"/>
              <a:gd name="connsiteX6" fmla="*/ 115439 w 696037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037" h="692621">
                <a:moveTo>
                  <a:pt x="115439" y="0"/>
                </a:moveTo>
                <a:lnTo>
                  <a:pt x="696037" y="0"/>
                </a:lnTo>
                <a:lnTo>
                  <a:pt x="696037" y="692621"/>
                </a:lnTo>
                <a:lnTo>
                  <a:pt x="115439" y="692621"/>
                </a:lnTo>
                <a:cubicBezTo>
                  <a:pt x="51684" y="692621"/>
                  <a:pt x="0" y="640937"/>
                  <a:pt x="0" y="577182"/>
                </a:cubicBezTo>
                <a:lnTo>
                  <a:pt x="0" y="115439"/>
                </a:lnTo>
                <a:cubicBezTo>
                  <a:pt x="0" y="51684"/>
                  <a:pt x="51684" y="0"/>
                  <a:pt x="115439" y="0"/>
                </a:cubicBezTo>
                <a:close/>
              </a:path>
            </a:pathLst>
          </a:custGeom>
          <a:solidFill>
            <a:srgbClr val="DB6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0917EEF-7F0E-4E1E-B832-67BC22FD6D2B}"/>
              </a:ext>
            </a:extLst>
          </p:cNvPr>
          <p:cNvSpPr txBox="1"/>
          <p:nvPr/>
        </p:nvSpPr>
        <p:spPr>
          <a:xfrm>
            <a:off x="4615664" y="725693"/>
            <a:ext cx="4262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Subject disciplines</a:t>
            </a:r>
            <a:endParaRPr lang="zh-CN" altLang="en-US" sz="3200" dirty="0">
              <a:solidFill>
                <a:schemeClr val="bg1"/>
              </a:solidFill>
              <a:latin typeface="FZLanTingHeiS-UL-GB" panose="02000000000000000000" pitchFamily="2" charset="-122"/>
              <a:ea typeface="FZLanTingHeiS-UL-GB" panose="02000000000000000000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BFEEBFA-F779-4139-95E3-24A95645FDD8}"/>
              </a:ext>
            </a:extLst>
          </p:cNvPr>
          <p:cNvSpPr txBox="1"/>
          <p:nvPr/>
        </p:nvSpPr>
        <p:spPr>
          <a:xfrm>
            <a:off x="3486316" y="681335"/>
            <a:ext cx="64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3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graphicFrame>
        <p:nvGraphicFramePr>
          <p:cNvPr id="29" name="图表 28">
            <a:extLst>
              <a:ext uri="{FF2B5EF4-FFF2-40B4-BE49-F238E27FC236}">
                <a16:creationId xmlns:a16="http://schemas.microsoft.com/office/drawing/2014/main" id="{E31BC6F5-AAE5-4BC6-8BCE-6A598AC147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6115999"/>
              </p:ext>
            </p:extLst>
          </p:nvPr>
        </p:nvGraphicFramePr>
        <p:xfrm>
          <a:off x="418237" y="1707744"/>
          <a:ext cx="10135464" cy="5006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Freeform 11">
            <a:extLst>
              <a:ext uri="{FF2B5EF4-FFF2-40B4-BE49-F238E27FC236}">
                <a16:creationId xmlns:a16="http://schemas.microsoft.com/office/drawing/2014/main" id="{A3EEDA71-137C-4C08-96AD-17F2E0F60BFF}"/>
              </a:ext>
            </a:extLst>
          </p:cNvPr>
          <p:cNvSpPr/>
          <p:nvPr/>
        </p:nvSpPr>
        <p:spPr bwMode="auto">
          <a:xfrm rot="5400000">
            <a:off x="10448738" y="3981822"/>
            <a:ext cx="228849" cy="209674"/>
          </a:xfrm>
          <a:custGeom>
            <a:avLst/>
            <a:gdLst>
              <a:gd name="T0" fmla="*/ 168 w 168"/>
              <a:gd name="T1" fmla="*/ 0 h 144"/>
              <a:gd name="T2" fmla="*/ 85 w 168"/>
              <a:gd name="T3" fmla="*/ 144 h 144"/>
              <a:gd name="T4" fmla="*/ 0 w 168"/>
              <a:gd name="T5" fmla="*/ 0 h 144"/>
              <a:gd name="T6" fmla="*/ 168 w 168"/>
              <a:gd name="T7" fmla="*/ 0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8" h="144">
                <a:moveTo>
                  <a:pt x="168" y="0"/>
                </a:moveTo>
                <a:lnTo>
                  <a:pt x="85" y="144"/>
                </a:lnTo>
                <a:lnTo>
                  <a:pt x="0" y="0"/>
                </a:lnTo>
                <a:lnTo>
                  <a:pt x="168" y="0"/>
                </a:lnTo>
                <a:close/>
              </a:path>
            </a:pathLst>
          </a:custGeom>
          <a:solidFill>
            <a:srgbClr val="DB675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DAB9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14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60686EAF-D9B2-4008-834A-2965B50BA2C3}"/>
              </a:ext>
            </a:extLst>
          </p:cNvPr>
          <p:cNvGrpSpPr/>
          <p:nvPr/>
        </p:nvGrpSpPr>
        <p:grpSpPr>
          <a:xfrm>
            <a:off x="16307" y="-1"/>
            <a:ext cx="4264989" cy="1048524"/>
            <a:chOff x="-171816" y="-1"/>
            <a:chExt cx="4452456" cy="106693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681A5E2-C1F8-4B1C-A750-02CE2D781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48"/>
            <a:stretch>
              <a:fillRect/>
            </a:stretch>
          </p:blipFill>
          <p:spPr>
            <a:xfrm rot="16200000">
              <a:off x="674650" y="-846467"/>
              <a:ext cx="584924" cy="2277856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2AD9AED-1A85-4A0C-805F-34207FE9A35F}"/>
                </a:ext>
              </a:extLst>
            </p:cNvPr>
            <p:cNvSpPr txBox="1"/>
            <p:nvPr/>
          </p:nvSpPr>
          <p:spPr>
            <a:xfrm>
              <a:off x="247781" y="283982"/>
              <a:ext cx="4032859" cy="7829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Results</a:t>
              </a:r>
              <a:endParaRPr lang="zh-CN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12ACCCF-8C54-4E25-942A-E1555FE3F0BF}"/>
                </a:ext>
              </a:extLst>
            </p:cNvPr>
            <p:cNvSpPr/>
            <p:nvPr/>
          </p:nvSpPr>
          <p:spPr>
            <a:xfrm>
              <a:off x="358578" y="999166"/>
              <a:ext cx="2277857" cy="465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0" name="任意多边形 2">
            <a:extLst>
              <a:ext uri="{FF2B5EF4-FFF2-40B4-BE49-F238E27FC236}">
                <a16:creationId xmlns:a16="http://schemas.microsoft.com/office/drawing/2014/main" id="{231D8688-47F5-4BFF-B07F-1908F0B221C1}"/>
              </a:ext>
            </a:extLst>
          </p:cNvPr>
          <p:cNvSpPr/>
          <p:nvPr/>
        </p:nvSpPr>
        <p:spPr>
          <a:xfrm>
            <a:off x="4281296" y="681335"/>
            <a:ext cx="4262865" cy="692621"/>
          </a:xfrm>
          <a:custGeom>
            <a:avLst/>
            <a:gdLst>
              <a:gd name="connsiteX0" fmla="*/ 0 w 3889611"/>
              <a:gd name="connsiteY0" fmla="*/ 0 h 692621"/>
              <a:gd name="connsiteX1" fmla="*/ 3774172 w 3889611"/>
              <a:gd name="connsiteY1" fmla="*/ 0 h 692621"/>
              <a:gd name="connsiteX2" fmla="*/ 3889611 w 3889611"/>
              <a:gd name="connsiteY2" fmla="*/ 115439 h 692621"/>
              <a:gd name="connsiteX3" fmla="*/ 3889611 w 3889611"/>
              <a:gd name="connsiteY3" fmla="*/ 577182 h 692621"/>
              <a:gd name="connsiteX4" fmla="*/ 3774172 w 3889611"/>
              <a:gd name="connsiteY4" fmla="*/ 692621 h 692621"/>
              <a:gd name="connsiteX5" fmla="*/ 0 w 3889611"/>
              <a:gd name="connsiteY5" fmla="*/ 692621 h 692621"/>
              <a:gd name="connsiteX6" fmla="*/ 0 w 3889611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611" h="692621">
                <a:moveTo>
                  <a:pt x="0" y="0"/>
                </a:moveTo>
                <a:lnTo>
                  <a:pt x="3774172" y="0"/>
                </a:lnTo>
                <a:cubicBezTo>
                  <a:pt x="3837927" y="0"/>
                  <a:pt x="3889611" y="51684"/>
                  <a:pt x="3889611" y="115439"/>
                </a:cubicBezTo>
                <a:lnTo>
                  <a:pt x="3889611" y="577182"/>
                </a:lnTo>
                <a:cubicBezTo>
                  <a:pt x="3889611" y="640937"/>
                  <a:pt x="3837927" y="692621"/>
                  <a:pt x="3774172" y="692621"/>
                </a:cubicBezTo>
                <a:lnTo>
                  <a:pt x="0" y="69262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">
            <a:extLst>
              <a:ext uri="{FF2B5EF4-FFF2-40B4-BE49-F238E27FC236}">
                <a16:creationId xmlns:a16="http://schemas.microsoft.com/office/drawing/2014/main" id="{FB0AABA1-E1AC-43AA-8828-E185EA0BF98A}"/>
              </a:ext>
            </a:extLst>
          </p:cNvPr>
          <p:cNvSpPr/>
          <p:nvPr/>
        </p:nvSpPr>
        <p:spPr>
          <a:xfrm>
            <a:off x="3476077" y="681335"/>
            <a:ext cx="696037" cy="692621"/>
          </a:xfrm>
          <a:custGeom>
            <a:avLst/>
            <a:gdLst>
              <a:gd name="connsiteX0" fmla="*/ 115439 w 696037"/>
              <a:gd name="connsiteY0" fmla="*/ 0 h 692621"/>
              <a:gd name="connsiteX1" fmla="*/ 696037 w 696037"/>
              <a:gd name="connsiteY1" fmla="*/ 0 h 692621"/>
              <a:gd name="connsiteX2" fmla="*/ 696037 w 696037"/>
              <a:gd name="connsiteY2" fmla="*/ 692621 h 692621"/>
              <a:gd name="connsiteX3" fmla="*/ 115439 w 696037"/>
              <a:gd name="connsiteY3" fmla="*/ 692621 h 692621"/>
              <a:gd name="connsiteX4" fmla="*/ 0 w 696037"/>
              <a:gd name="connsiteY4" fmla="*/ 577182 h 692621"/>
              <a:gd name="connsiteX5" fmla="*/ 0 w 696037"/>
              <a:gd name="connsiteY5" fmla="*/ 115439 h 692621"/>
              <a:gd name="connsiteX6" fmla="*/ 115439 w 696037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037" h="692621">
                <a:moveTo>
                  <a:pt x="115439" y="0"/>
                </a:moveTo>
                <a:lnTo>
                  <a:pt x="696037" y="0"/>
                </a:lnTo>
                <a:lnTo>
                  <a:pt x="696037" y="692621"/>
                </a:lnTo>
                <a:lnTo>
                  <a:pt x="115439" y="692621"/>
                </a:lnTo>
                <a:cubicBezTo>
                  <a:pt x="51684" y="692621"/>
                  <a:pt x="0" y="640937"/>
                  <a:pt x="0" y="577182"/>
                </a:cubicBezTo>
                <a:lnTo>
                  <a:pt x="0" y="115439"/>
                </a:lnTo>
                <a:cubicBezTo>
                  <a:pt x="0" y="51684"/>
                  <a:pt x="51684" y="0"/>
                  <a:pt x="115439" y="0"/>
                </a:cubicBezTo>
                <a:close/>
              </a:path>
            </a:pathLst>
          </a:custGeom>
          <a:solidFill>
            <a:srgbClr val="DB6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0917EEF-7F0E-4E1E-B832-67BC22FD6D2B}"/>
              </a:ext>
            </a:extLst>
          </p:cNvPr>
          <p:cNvSpPr txBox="1"/>
          <p:nvPr/>
        </p:nvSpPr>
        <p:spPr>
          <a:xfrm>
            <a:off x="4615664" y="725693"/>
            <a:ext cx="4262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Authors’ contribution</a:t>
            </a:r>
            <a:endParaRPr lang="zh-CN" altLang="en-US" sz="3200" dirty="0">
              <a:solidFill>
                <a:schemeClr val="bg1"/>
              </a:solidFill>
              <a:latin typeface="FZLanTingHeiS-UL-GB" panose="02000000000000000000" pitchFamily="2" charset="-122"/>
              <a:ea typeface="FZLanTingHeiS-UL-GB" panose="02000000000000000000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BFEEBFA-F779-4139-95E3-24A95645FDD8}"/>
              </a:ext>
            </a:extLst>
          </p:cNvPr>
          <p:cNvSpPr txBox="1"/>
          <p:nvPr/>
        </p:nvSpPr>
        <p:spPr>
          <a:xfrm>
            <a:off x="3486316" y="681335"/>
            <a:ext cx="64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4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B64DC7B6-0DC6-4972-B3B8-5D6A7AEAA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77614"/>
              </p:ext>
            </p:extLst>
          </p:nvPr>
        </p:nvGraphicFramePr>
        <p:xfrm>
          <a:off x="716280" y="2423513"/>
          <a:ext cx="10229629" cy="42188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Document" r:id="rId4" imgW="5473001" imgH="2256902" progId="Word.Document.12">
                  <p:embed/>
                </p:oleObj>
              </mc:Choice>
              <mc:Fallback>
                <p:oleObj name="Document" r:id="rId4" imgW="5473001" imgH="2256902" progId="Word.Document.12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967CD8C7-E71C-42F4-AF83-2A26AD85AE9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6280" y="2423513"/>
                        <a:ext cx="10229629" cy="42188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ED6FC393-204D-4436-976E-F944262C3172}"/>
              </a:ext>
            </a:extLst>
          </p:cNvPr>
          <p:cNvSpPr txBox="1"/>
          <p:nvPr/>
        </p:nvSpPr>
        <p:spPr>
          <a:xfrm>
            <a:off x="930935" y="1861233"/>
            <a:ext cx="8591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1 Authors with the top 10 contributions from 1997 to 2016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723252FD-D4E7-441D-8943-07B40FB1875D}"/>
              </a:ext>
            </a:extLst>
          </p:cNvPr>
          <p:cNvSpPr/>
          <p:nvPr/>
        </p:nvSpPr>
        <p:spPr>
          <a:xfrm>
            <a:off x="1040515" y="2790147"/>
            <a:ext cx="9536206" cy="984069"/>
          </a:xfrm>
          <a:prstGeom prst="rect">
            <a:avLst/>
          </a:prstGeom>
          <a:noFill/>
          <a:ln w="38100">
            <a:solidFill>
              <a:srgbClr val="DB67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82872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Baltasar Fernandez-Manjon">
            <a:extLst>
              <a:ext uri="{FF2B5EF4-FFF2-40B4-BE49-F238E27FC236}">
                <a16:creationId xmlns:a16="http://schemas.microsoft.com/office/drawing/2014/main" id="{0A4556C9-AB7F-4860-A7FC-A04358126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543" y="2351449"/>
            <a:ext cx="1099817" cy="115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2" descr="Thomas Hainey">
            <a:extLst>
              <a:ext uri="{FF2B5EF4-FFF2-40B4-BE49-F238E27FC236}">
                <a16:creationId xmlns:a16="http://schemas.microsoft.com/office/drawing/2014/main" id="{DE37AAE0-8B03-4881-8D26-957263974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303" y="1887900"/>
            <a:ext cx="998920" cy="133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60686EAF-D9B2-4008-834A-2965B50BA2C3}"/>
              </a:ext>
            </a:extLst>
          </p:cNvPr>
          <p:cNvGrpSpPr/>
          <p:nvPr/>
        </p:nvGrpSpPr>
        <p:grpSpPr>
          <a:xfrm>
            <a:off x="16307" y="-1"/>
            <a:ext cx="4264989" cy="1048524"/>
            <a:chOff x="-171816" y="-1"/>
            <a:chExt cx="4452456" cy="106693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681A5E2-C1F8-4B1C-A750-02CE2D781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48"/>
            <a:stretch>
              <a:fillRect/>
            </a:stretch>
          </p:blipFill>
          <p:spPr>
            <a:xfrm rot="16200000">
              <a:off x="674650" y="-846467"/>
              <a:ext cx="584924" cy="2277856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2AD9AED-1A85-4A0C-805F-34207FE9A35F}"/>
                </a:ext>
              </a:extLst>
            </p:cNvPr>
            <p:cNvSpPr txBox="1"/>
            <p:nvPr/>
          </p:nvSpPr>
          <p:spPr>
            <a:xfrm>
              <a:off x="247781" y="283982"/>
              <a:ext cx="4032859" cy="7829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Results</a:t>
              </a:r>
              <a:endParaRPr lang="zh-CN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12ACCCF-8C54-4E25-942A-E1555FE3F0BF}"/>
                </a:ext>
              </a:extLst>
            </p:cNvPr>
            <p:cNvSpPr/>
            <p:nvPr/>
          </p:nvSpPr>
          <p:spPr>
            <a:xfrm>
              <a:off x="358578" y="999166"/>
              <a:ext cx="2277857" cy="465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0" name="任意多边形 2">
            <a:extLst>
              <a:ext uri="{FF2B5EF4-FFF2-40B4-BE49-F238E27FC236}">
                <a16:creationId xmlns:a16="http://schemas.microsoft.com/office/drawing/2014/main" id="{231D8688-47F5-4BFF-B07F-1908F0B221C1}"/>
              </a:ext>
            </a:extLst>
          </p:cNvPr>
          <p:cNvSpPr/>
          <p:nvPr/>
        </p:nvSpPr>
        <p:spPr>
          <a:xfrm>
            <a:off x="4281296" y="681335"/>
            <a:ext cx="4262865" cy="692621"/>
          </a:xfrm>
          <a:custGeom>
            <a:avLst/>
            <a:gdLst>
              <a:gd name="connsiteX0" fmla="*/ 0 w 3889611"/>
              <a:gd name="connsiteY0" fmla="*/ 0 h 692621"/>
              <a:gd name="connsiteX1" fmla="*/ 3774172 w 3889611"/>
              <a:gd name="connsiteY1" fmla="*/ 0 h 692621"/>
              <a:gd name="connsiteX2" fmla="*/ 3889611 w 3889611"/>
              <a:gd name="connsiteY2" fmla="*/ 115439 h 692621"/>
              <a:gd name="connsiteX3" fmla="*/ 3889611 w 3889611"/>
              <a:gd name="connsiteY3" fmla="*/ 577182 h 692621"/>
              <a:gd name="connsiteX4" fmla="*/ 3774172 w 3889611"/>
              <a:gd name="connsiteY4" fmla="*/ 692621 h 692621"/>
              <a:gd name="connsiteX5" fmla="*/ 0 w 3889611"/>
              <a:gd name="connsiteY5" fmla="*/ 692621 h 692621"/>
              <a:gd name="connsiteX6" fmla="*/ 0 w 3889611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611" h="692621">
                <a:moveTo>
                  <a:pt x="0" y="0"/>
                </a:moveTo>
                <a:lnTo>
                  <a:pt x="3774172" y="0"/>
                </a:lnTo>
                <a:cubicBezTo>
                  <a:pt x="3837927" y="0"/>
                  <a:pt x="3889611" y="51684"/>
                  <a:pt x="3889611" y="115439"/>
                </a:cubicBezTo>
                <a:lnTo>
                  <a:pt x="3889611" y="577182"/>
                </a:lnTo>
                <a:cubicBezTo>
                  <a:pt x="3889611" y="640937"/>
                  <a:pt x="3837927" y="692621"/>
                  <a:pt x="3774172" y="692621"/>
                </a:cubicBezTo>
                <a:lnTo>
                  <a:pt x="0" y="69262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">
            <a:extLst>
              <a:ext uri="{FF2B5EF4-FFF2-40B4-BE49-F238E27FC236}">
                <a16:creationId xmlns:a16="http://schemas.microsoft.com/office/drawing/2014/main" id="{FB0AABA1-E1AC-43AA-8828-E185EA0BF98A}"/>
              </a:ext>
            </a:extLst>
          </p:cNvPr>
          <p:cNvSpPr/>
          <p:nvPr/>
        </p:nvSpPr>
        <p:spPr>
          <a:xfrm>
            <a:off x="3476077" y="681335"/>
            <a:ext cx="696037" cy="692621"/>
          </a:xfrm>
          <a:custGeom>
            <a:avLst/>
            <a:gdLst>
              <a:gd name="connsiteX0" fmla="*/ 115439 w 696037"/>
              <a:gd name="connsiteY0" fmla="*/ 0 h 692621"/>
              <a:gd name="connsiteX1" fmla="*/ 696037 w 696037"/>
              <a:gd name="connsiteY1" fmla="*/ 0 h 692621"/>
              <a:gd name="connsiteX2" fmla="*/ 696037 w 696037"/>
              <a:gd name="connsiteY2" fmla="*/ 692621 h 692621"/>
              <a:gd name="connsiteX3" fmla="*/ 115439 w 696037"/>
              <a:gd name="connsiteY3" fmla="*/ 692621 h 692621"/>
              <a:gd name="connsiteX4" fmla="*/ 0 w 696037"/>
              <a:gd name="connsiteY4" fmla="*/ 577182 h 692621"/>
              <a:gd name="connsiteX5" fmla="*/ 0 w 696037"/>
              <a:gd name="connsiteY5" fmla="*/ 115439 h 692621"/>
              <a:gd name="connsiteX6" fmla="*/ 115439 w 696037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037" h="692621">
                <a:moveTo>
                  <a:pt x="115439" y="0"/>
                </a:moveTo>
                <a:lnTo>
                  <a:pt x="696037" y="0"/>
                </a:lnTo>
                <a:lnTo>
                  <a:pt x="696037" y="692621"/>
                </a:lnTo>
                <a:lnTo>
                  <a:pt x="115439" y="692621"/>
                </a:lnTo>
                <a:cubicBezTo>
                  <a:pt x="51684" y="692621"/>
                  <a:pt x="0" y="640937"/>
                  <a:pt x="0" y="577182"/>
                </a:cubicBezTo>
                <a:lnTo>
                  <a:pt x="0" y="115439"/>
                </a:lnTo>
                <a:cubicBezTo>
                  <a:pt x="0" y="51684"/>
                  <a:pt x="51684" y="0"/>
                  <a:pt x="115439" y="0"/>
                </a:cubicBezTo>
                <a:close/>
              </a:path>
            </a:pathLst>
          </a:custGeom>
          <a:solidFill>
            <a:srgbClr val="DB6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0917EEF-7F0E-4E1E-B832-67BC22FD6D2B}"/>
              </a:ext>
            </a:extLst>
          </p:cNvPr>
          <p:cNvSpPr txBox="1"/>
          <p:nvPr/>
        </p:nvSpPr>
        <p:spPr>
          <a:xfrm>
            <a:off x="4615664" y="725693"/>
            <a:ext cx="4262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Authors’ contribution</a:t>
            </a:r>
            <a:endParaRPr lang="zh-CN" altLang="en-US" sz="3200" dirty="0">
              <a:solidFill>
                <a:schemeClr val="bg1"/>
              </a:solidFill>
              <a:latin typeface="FZLanTingHeiS-UL-GB" panose="02000000000000000000" pitchFamily="2" charset="-122"/>
              <a:ea typeface="FZLanTingHeiS-UL-GB" panose="02000000000000000000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BFEEBFA-F779-4139-95E3-24A95645FDD8}"/>
              </a:ext>
            </a:extLst>
          </p:cNvPr>
          <p:cNvSpPr txBox="1"/>
          <p:nvPr/>
        </p:nvSpPr>
        <p:spPr>
          <a:xfrm>
            <a:off x="3486316" y="681335"/>
            <a:ext cx="64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4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4F77BB68-D883-4C75-9CC7-9E68B0FDB924}"/>
              </a:ext>
            </a:extLst>
          </p:cNvPr>
          <p:cNvGrpSpPr/>
          <p:nvPr/>
        </p:nvGrpSpPr>
        <p:grpSpPr>
          <a:xfrm flipH="1">
            <a:off x="809504" y="2593789"/>
            <a:ext cx="10066599" cy="1604586"/>
            <a:chOff x="909669" y="2062164"/>
            <a:chExt cx="11287094" cy="1394016"/>
          </a:xfrm>
        </p:grpSpPr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F9675982-CA3A-4717-BF06-DC233141E262}"/>
                </a:ext>
              </a:extLst>
            </p:cNvPr>
            <p:cNvCxnSpPr/>
            <p:nvPr/>
          </p:nvCxnSpPr>
          <p:spPr>
            <a:xfrm>
              <a:off x="909669" y="3456179"/>
              <a:ext cx="3154784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E6A718FC-7FB6-4264-BBC3-1F65AFC3EC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64453" y="2925654"/>
              <a:ext cx="616883" cy="53052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>
              <a:extLst>
                <a:ext uri="{FF2B5EF4-FFF2-40B4-BE49-F238E27FC236}">
                  <a16:creationId xmlns:a16="http://schemas.microsoft.com/office/drawing/2014/main" id="{DAB19E5E-1DF0-4CDA-B3C9-466BD195C9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81337" y="2897514"/>
              <a:ext cx="3375092" cy="2222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A528A3A9-3BEE-4700-88A1-C39AA9A0B7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56429" y="2062164"/>
              <a:ext cx="1037565" cy="835349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2E50F815-5E1E-4D7E-B543-D2C50459D44A}"/>
                </a:ext>
              </a:extLst>
            </p:cNvPr>
            <p:cNvCxnSpPr>
              <a:cxnSpLocks/>
            </p:cNvCxnSpPr>
            <p:nvPr/>
          </p:nvCxnSpPr>
          <p:spPr>
            <a:xfrm>
              <a:off x="9085609" y="2069306"/>
              <a:ext cx="3111154" cy="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Freeform 15">
            <a:extLst>
              <a:ext uri="{FF2B5EF4-FFF2-40B4-BE49-F238E27FC236}">
                <a16:creationId xmlns:a16="http://schemas.microsoft.com/office/drawing/2014/main" id="{77636C48-560B-403F-8970-BDFA15387144}"/>
              </a:ext>
            </a:extLst>
          </p:cNvPr>
          <p:cNvSpPr/>
          <p:nvPr/>
        </p:nvSpPr>
        <p:spPr bwMode="auto">
          <a:xfrm>
            <a:off x="7406776" y="4593285"/>
            <a:ext cx="182480" cy="39404"/>
          </a:xfrm>
          <a:custGeom>
            <a:avLst/>
            <a:gdLst>
              <a:gd name="T0" fmla="*/ 80 w 82"/>
              <a:gd name="T1" fmla="*/ 0 h 17"/>
              <a:gd name="T2" fmla="*/ 2 w 82"/>
              <a:gd name="T3" fmla="*/ 0 h 17"/>
              <a:gd name="T4" fmla="*/ 0 w 82"/>
              <a:gd name="T5" fmla="*/ 2 h 17"/>
              <a:gd name="T6" fmla="*/ 0 w 82"/>
              <a:gd name="T7" fmla="*/ 15 h 17"/>
              <a:gd name="T8" fmla="*/ 2 w 82"/>
              <a:gd name="T9" fmla="*/ 17 h 17"/>
              <a:gd name="T10" fmla="*/ 80 w 82"/>
              <a:gd name="T11" fmla="*/ 17 h 17"/>
              <a:gd name="T12" fmla="*/ 82 w 82"/>
              <a:gd name="T13" fmla="*/ 15 h 17"/>
              <a:gd name="T14" fmla="*/ 82 w 82"/>
              <a:gd name="T15" fmla="*/ 2 h 17"/>
              <a:gd name="T16" fmla="*/ 80 w 82"/>
              <a:gd name="T17" fmla="*/ 0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2" h="17">
                <a:moveTo>
                  <a:pt x="80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6"/>
                  <a:pt x="1" y="17"/>
                  <a:pt x="2" y="17"/>
                </a:cubicBezTo>
                <a:cubicBezTo>
                  <a:pt x="80" y="17"/>
                  <a:pt x="80" y="17"/>
                  <a:pt x="80" y="17"/>
                </a:cubicBezTo>
                <a:cubicBezTo>
                  <a:pt x="81" y="17"/>
                  <a:pt x="82" y="16"/>
                  <a:pt x="82" y="15"/>
                </a:cubicBezTo>
                <a:cubicBezTo>
                  <a:pt x="82" y="2"/>
                  <a:pt x="82" y="2"/>
                  <a:pt x="82" y="2"/>
                </a:cubicBezTo>
                <a:cubicBezTo>
                  <a:pt x="82" y="1"/>
                  <a:pt x="81" y="0"/>
                  <a:pt x="80" y="0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b="1">
              <a:solidFill>
                <a:srgbClr val="DAB9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稻壳儿小白白(http://dwz.cn/Wu2UP)">
            <a:extLst>
              <a:ext uri="{FF2B5EF4-FFF2-40B4-BE49-F238E27FC236}">
                <a16:creationId xmlns:a16="http://schemas.microsoft.com/office/drawing/2014/main" id="{696193BE-A4A9-4B44-BFED-6D411AC74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755" y="1745300"/>
            <a:ext cx="221019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-Wai Chan</a:t>
            </a:r>
          </a:p>
        </p:txBody>
      </p:sp>
      <p:pic>
        <p:nvPicPr>
          <p:cNvPr id="101" name="Picture 2" descr="Prof. Chan's picture">
            <a:extLst>
              <a:ext uri="{FF2B5EF4-FFF2-40B4-BE49-F238E27FC236}">
                <a16:creationId xmlns:a16="http://schemas.microsoft.com/office/drawing/2014/main" id="{59C525D2-DACE-428F-B15F-8263F075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004" y="1344651"/>
            <a:ext cx="813244" cy="114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矩形 101">
            <a:extLst>
              <a:ext uri="{FF2B5EF4-FFF2-40B4-BE49-F238E27FC236}">
                <a16:creationId xmlns:a16="http://schemas.microsoft.com/office/drawing/2014/main" id="{98939E4A-4F53-458F-BAAF-0D2490AABD2D}"/>
              </a:ext>
            </a:extLst>
          </p:cNvPr>
          <p:cNvSpPr/>
          <p:nvPr/>
        </p:nvSpPr>
        <p:spPr>
          <a:xfrm>
            <a:off x="636306" y="4097857"/>
            <a:ext cx="2916469" cy="715704"/>
          </a:xfrm>
          <a:prstGeom prst="rect">
            <a:avLst/>
          </a:prstGeom>
          <a:solidFill>
            <a:srgbClr val="62A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Pedagogical agent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矩形 103">
            <a:extLst>
              <a:ext uri="{FF2B5EF4-FFF2-40B4-BE49-F238E27FC236}">
                <a16:creationId xmlns:a16="http://schemas.microsoft.com/office/drawing/2014/main" id="{A126A2EA-E31F-4401-AF8B-C759EBE821E1}"/>
              </a:ext>
            </a:extLst>
          </p:cNvPr>
          <p:cNvSpPr/>
          <p:nvPr/>
        </p:nvSpPr>
        <p:spPr>
          <a:xfrm>
            <a:off x="2288826" y="3249589"/>
            <a:ext cx="1250110" cy="834570"/>
          </a:xfrm>
          <a:prstGeom prst="rect">
            <a:avLst/>
          </a:prstGeom>
          <a:solidFill>
            <a:srgbClr val="DB6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Mobile  learning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矩形 104">
            <a:extLst>
              <a:ext uri="{FF2B5EF4-FFF2-40B4-BE49-F238E27FC236}">
                <a16:creationId xmlns:a16="http://schemas.microsoft.com/office/drawing/2014/main" id="{AB54ED5B-AB4F-48A0-8080-3391B7A5F404}"/>
              </a:ext>
            </a:extLst>
          </p:cNvPr>
          <p:cNvSpPr/>
          <p:nvPr/>
        </p:nvSpPr>
        <p:spPr>
          <a:xfrm>
            <a:off x="636306" y="3253553"/>
            <a:ext cx="1647813" cy="829169"/>
          </a:xfrm>
          <a:prstGeom prst="rect">
            <a:avLst/>
          </a:prstGeom>
          <a:solidFill>
            <a:srgbClr val="DB6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GBL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36837152-7600-4800-917D-5357A6756179}"/>
              </a:ext>
            </a:extLst>
          </p:cNvPr>
          <p:cNvSpPr/>
          <p:nvPr/>
        </p:nvSpPr>
        <p:spPr>
          <a:xfrm>
            <a:off x="636306" y="4830625"/>
            <a:ext cx="2926301" cy="901377"/>
          </a:xfrm>
          <a:prstGeom prst="rect">
            <a:avLst/>
          </a:prstGeom>
          <a:solidFill>
            <a:srgbClr val="3C5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Technology-assisted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 and language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382D251-715A-44A1-AE74-20017E77AB75}"/>
              </a:ext>
            </a:extLst>
          </p:cNvPr>
          <p:cNvGrpSpPr/>
          <p:nvPr/>
        </p:nvGrpSpPr>
        <p:grpSpPr>
          <a:xfrm>
            <a:off x="308201" y="1799094"/>
            <a:ext cx="606106" cy="734924"/>
            <a:chOff x="3516775" y="3651627"/>
            <a:chExt cx="1799061" cy="2525036"/>
          </a:xfrm>
        </p:grpSpPr>
        <p:sp>
          <p:nvSpPr>
            <p:cNvPr id="107" name="椭圆 106">
              <a:extLst>
                <a:ext uri="{FF2B5EF4-FFF2-40B4-BE49-F238E27FC236}">
                  <a16:creationId xmlns:a16="http://schemas.microsoft.com/office/drawing/2014/main" id="{26B951B0-67C2-4450-A3F2-DE200024FA14}"/>
                </a:ext>
              </a:extLst>
            </p:cNvPr>
            <p:cNvSpPr/>
            <p:nvPr/>
          </p:nvSpPr>
          <p:spPr>
            <a:xfrm>
              <a:off x="3561733" y="5983094"/>
              <a:ext cx="1747685" cy="19356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49000"/>
                  </a:schemeClr>
                </a:gs>
                <a:gs pos="100000">
                  <a:srgbClr val="EFF3F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8" name="Freeform 32">
              <a:extLst>
                <a:ext uri="{FF2B5EF4-FFF2-40B4-BE49-F238E27FC236}">
                  <a16:creationId xmlns:a16="http://schemas.microsoft.com/office/drawing/2014/main" id="{418B4167-7D89-42CB-9A00-7A72B06F69CD}"/>
                </a:ext>
              </a:extLst>
            </p:cNvPr>
            <p:cNvSpPr/>
            <p:nvPr/>
          </p:nvSpPr>
          <p:spPr bwMode="auto">
            <a:xfrm>
              <a:off x="3516775" y="3651627"/>
              <a:ext cx="1791286" cy="2241008"/>
            </a:xfrm>
            <a:custGeom>
              <a:avLst/>
              <a:gdLst>
                <a:gd name="T0" fmla="*/ 782 w 782"/>
                <a:gd name="T1" fmla="*/ 391 h 1096"/>
                <a:gd name="T2" fmla="*/ 391 w 782"/>
                <a:gd name="T3" fmla="*/ 0 h 1096"/>
                <a:gd name="T4" fmla="*/ 0 w 782"/>
                <a:gd name="T5" fmla="*/ 391 h 1096"/>
                <a:gd name="T6" fmla="*/ 1 w 782"/>
                <a:gd name="T7" fmla="*/ 423 h 1096"/>
                <a:gd name="T8" fmla="*/ 1 w 782"/>
                <a:gd name="T9" fmla="*/ 423 h 1096"/>
                <a:gd name="T10" fmla="*/ 391 w 782"/>
                <a:gd name="T11" fmla="*/ 1096 h 1096"/>
                <a:gd name="T12" fmla="*/ 780 w 782"/>
                <a:gd name="T13" fmla="*/ 423 h 1096"/>
                <a:gd name="T14" fmla="*/ 780 w 782"/>
                <a:gd name="T15" fmla="*/ 423 h 1096"/>
                <a:gd name="T16" fmla="*/ 782 w 782"/>
                <a:gd name="T17" fmla="*/ 391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2" h="1096">
                  <a:moveTo>
                    <a:pt x="782" y="391"/>
                  </a:moveTo>
                  <a:cubicBezTo>
                    <a:pt x="782" y="175"/>
                    <a:pt x="607" y="0"/>
                    <a:pt x="391" y="0"/>
                  </a:cubicBezTo>
                  <a:cubicBezTo>
                    <a:pt x="175" y="0"/>
                    <a:pt x="0" y="175"/>
                    <a:pt x="0" y="391"/>
                  </a:cubicBezTo>
                  <a:cubicBezTo>
                    <a:pt x="0" y="402"/>
                    <a:pt x="1" y="413"/>
                    <a:pt x="1" y="423"/>
                  </a:cubicBezTo>
                  <a:cubicBezTo>
                    <a:pt x="1" y="423"/>
                    <a:pt x="1" y="423"/>
                    <a:pt x="1" y="423"/>
                  </a:cubicBezTo>
                  <a:cubicBezTo>
                    <a:pt x="3" y="682"/>
                    <a:pt x="303" y="1008"/>
                    <a:pt x="391" y="1096"/>
                  </a:cubicBezTo>
                  <a:cubicBezTo>
                    <a:pt x="478" y="1008"/>
                    <a:pt x="779" y="682"/>
                    <a:pt x="780" y="423"/>
                  </a:cubicBezTo>
                  <a:cubicBezTo>
                    <a:pt x="780" y="423"/>
                    <a:pt x="780" y="423"/>
                    <a:pt x="780" y="423"/>
                  </a:cubicBezTo>
                  <a:cubicBezTo>
                    <a:pt x="781" y="413"/>
                    <a:pt x="782" y="402"/>
                    <a:pt x="782" y="391"/>
                  </a:cubicBezTo>
                  <a:close/>
                </a:path>
              </a:pathLst>
            </a:custGeom>
            <a:solidFill>
              <a:srgbClr val="DB6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09" name="任意多边形 32">
              <a:extLst>
                <a:ext uri="{FF2B5EF4-FFF2-40B4-BE49-F238E27FC236}">
                  <a16:creationId xmlns:a16="http://schemas.microsoft.com/office/drawing/2014/main" id="{DFCA9E5D-7C1F-48DE-A40A-84E40AE4BA51}"/>
                </a:ext>
              </a:extLst>
            </p:cNvPr>
            <p:cNvSpPr/>
            <p:nvPr/>
          </p:nvSpPr>
          <p:spPr>
            <a:xfrm>
              <a:off x="4029362" y="3956744"/>
              <a:ext cx="1286474" cy="1567507"/>
            </a:xfrm>
            <a:custGeom>
              <a:avLst/>
              <a:gdLst>
                <a:gd name="connsiteX0" fmla="*/ 502920 w 1150620"/>
                <a:gd name="connsiteY0" fmla="*/ 0 h 1424940"/>
                <a:gd name="connsiteX1" fmla="*/ 1150620 w 1150620"/>
                <a:gd name="connsiteY1" fmla="*/ 548640 h 1424940"/>
                <a:gd name="connsiteX2" fmla="*/ 792480 w 1150620"/>
                <a:gd name="connsiteY2" fmla="*/ 1424940 h 1424940"/>
                <a:gd name="connsiteX3" fmla="*/ 0 w 1150620"/>
                <a:gd name="connsiteY3" fmla="*/ 937260 h 1424940"/>
                <a:gd name="connsiteX4" fmla="*/ 502920 w 1150620"/>
                <a:gd name="connsiteY4" fmla="*/ 0 h 1424940"/>
                <a:gd name="connsiteX0-1" fmla="*/ 502920 w 1150620"/>
                <a:gd name="connsiteY0-2" fmla="*/ 0 h 1424940"/>
                <a:gd name="connsiteX1-3" fmla="*/ 1150620 w 1150620"/>
                <a:gd name="connsiteY1-4" fmla="*/ 548640 h 1424940"/>
                <a:gd name="connsiteX2-5" fmla="*/ 792480 w 1150620"/>
                <a:gd name="connsiteY2-6" fmla="*/ 1424940 h 1424940"/>
                <a:gd name="connsiteX3-7" fmla="*/ 0 w 1150620"/>
                <a:gd name="connsiteY3-8" fmla="*/ 937260 h 1424940"/>
                <a:gd name="connsiteX4-9" fmla="*/ 502920 w 1150620"/>
                <a:gd name="connsiteY4-10" fmla="*/ 0 h 1424940"/>
                <a:gd name="connsiteX0-11" fmla="*/ 502920 w 1150620"/>
                <a:gd name="connsiteY0-12" fmla="*/ 0 h 1424940"/>
                <a:gd name="connsiteX1-13" fmla="*/ 1150620 w 1150620"/>
                <a:gd name="connsiteY1-14" fmla="*/ 548640 h 1424940"/>
                <a:gd name="connsiteX2-15" fmla="*/ 792480 w 1150620"/>
                <a:gd name="connsiteY2-16" fmla="*/ 1424940 h 1424940"/>
                <a:gd name="connsiteX3-17" fmla="*/ 0 w 1150620"/>
                <a:gd name="connsiteY3-18" fmla="*/ 937260 h 1424940"/>
                <a:gd name="connsiteX4-19" fmla="*/ 502920 w 1150620"/>
                <a:gd name="connsiteY4-20" fmla="*/ 0 h 1424940"/>
                <a:gd name="connsiteX0-21" fmla="*/ 502920 w 1150620"/>
                <a:gd name="connsiteY0-22" fmla="*/ 0 h 1569720"/>
                <a:gd name="connsiteX1-23" fmla="*/ 1150620 w 1150620"/>
                <a:gd name="connsiteY1-24" fmla="*/ 548640 h 1569720"/>
                <a:gd name="connsiteX2-25" fmla="*/ 693420 w 1150620"/>
                <a:gd name="connsiteY2-26" fmla="*/ 1569720 h 1569720"/>
                <a:gd name="connsiteX3-27" fmla="*/ 0 w 1150620"/>
                <a:gd name="connsiteY3-28" fmla="*/ 937260 h 1569720"/>
                <a:gd name="connsiteX4-29" fmla="*/ 502920 w 1150620"/>
                <a:gd name="connsiteY4-30" fmla="*/ 0 h 15697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50620" h="1569720">
                  <a:moveTo>
                    <a:pt x="502920" y="0"/>
                  </a:moveTo>
                  <a:lnTo>
                    <a:pt x="1150620" y="548640"/>
                  </a:lnTo>
                  <a:cubicBezTo>
                    <a:pt x="1122680" y="833120"/>
                    <a:pt x="942340" y="1292860"/>
                    <a:pt x="693420" y="1569720"/>
                  </a:cubicBezTo>
                  <a:lnTo>
                    <a:pt x="0" y="937260"/>
                  </a:lnTo>
                  <a:lnTo>
                    <a:pt x="50292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9000"/>
                  </a:schemeClr>
                </a:gs>
                <a:gs pos="62000">
                  <a:srgbClr val="EFF3F4">
                    <a:alpha val="0"/>
                  </a:srgbClr>
                </a:gs>
              </a:gsLst>
              <a:lin ang="3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33">
              <a:extLst>
                <a:ext uri="{FF2B5EF4-FFF2-40B4-BE49-F238E27FC236}">
                  <a16:creationId xmlns:a16="http://schemas.microsoft.com/office/drawing/2014/main" id="{0AF16CA4-2AFD-4DFB-A56B-A74390477B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038" y="3977064"/>
              <a:ext cx="1106974" cy="9871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1" name="TextBox 49">
              <a:extLst>
                <a:ext uri="{FF2B5EF4-FFF2-40B4-BE49-F238E27FC236}">
                  <a16:creationId xmlns:a16="http://schemas.microsoft.com/office/drawing/2014/main" id="{C940C3DC-CDE0-401F-AD74-4E1C36AAC60B}"/>
                </a:ext>
              </a:extLst>
            </p:cNvPr>
            <p:cNvSpPr txBox="1"/>
            <p:nvPr/>
          </p:nvSpPr>
          <p:spPr>
            <a:xfrm>
              <a:off x="3701722" y="3855276"/>
              <a:ext cx="1351405" cy="13746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000" b="1" dirty="0">
                  <a:solidFill>
                    <a:schemeClr val="tx1"/>
                  </a:solidFill>
                </a:rPr>
                <a:t>1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634B6939-8787-4B72-B8CB-9CA53EF30D49}"/>
              </a:ext>
            </a:extLst>
          </p:cNvPr>
          <p:cNvGrpSpPr/>
          <p:nvPr/>
        </p:nvGrpSpPr>
        <p:grpSpPr>
          <a:xfrm>
            <a:off x="3983985" y="2926599"/>
            <a:ext cx="664744" cy="692621"/>
            <a:chOff x="4489386" y="3520812"/>
            <a:chExt cx="664744" cy="692621"/>
          </a:xfrm>
        </p:grpSpPr>
        <p:sp>
          <p:nvSpPr>
            <p:cNvPr id="113" name="Freeform 12">
              <a:extLst>
                <a:ext uri="{FF2B5EF4-FFF2-40B4-BE49-F238E27FC236}">
                  <a16:creationId xmlns:a16="http://schemas.microsoft.com/office/drawing/2014/main" id="{CE507F29-A964-4C88-8FA9-B82A3514D68D}"/>
                </a:ext>
              </a:extLst>
            </p:cNvPr>
            <p:cNvSpPr/>
            <p:nvPr/>
          </p:nvSpPr>
          <p:spPr bwMode="auto">
            <a:xfrm>
              <a:off x="4512219" y="3520812"/>
              <a:ext cx="589055" cy="645981"/>
            </a:xfrm>
            <a:custGeom>
              <a:avLst/>
              <a:gdLst>
                <a:gd name="T0" fmla="*/ 521 w 521"/>
                <a:gd name="T1" fmla="*/ 260 h 730"/>
                <a:gd name="T2" fmla="*/ 260 w 521"/>
                <a:gd name="T3" fmla="*/ 0 h 730"/>
                <a:gd name="T4" fmla="*/ 0 w 521"/>
                <a:gd name="T5" fmla="*/ 260 h 730"/>
                <a:gd name="T6" fmla="*/ 1 w 521"/>
                <a:gd name="T7" fmla="*/ 282 h 730"/>
                <a:gd name="T8" fmla="*/ 1 w 521"/>
                <a:gd name="T9" fmla="*/ 282 h 730"/>
                <a:gd name="T10" fmla="*/ 260 w 521"/>
                <a:gd name="T11" fmla="*/ 730 h 730"/>
                <a:gd name="T12" fmla="*/ 520 w 521"/>
                <a:gd name="T13" fmla="*/ 282 h 730"/>
                <a:gd name="T14" fmla="*/ 520 w 521"/>
                <a:gd name="T15" fmla="*/ 282 h 730"/>
                <a:gd name="T16" fmla="*/ 521 w 521"/>
                <a:gd name="T17" fmla="*/ 26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1" h="730">
                  <a:moveTo>
                    <a:pt x="521" y="260"/>
                  </a:moveTo>
                  <a:cubicBezTo>
                    <a:pt x="521" y="117"/>
                    <a:pt x="404" y="0"/>
                    <a:pt x="260" y="0"/>
                  </a:cubicBezTo>
                  <a:cubicBezTo>
                    <a:pt x="117" y="0"/>
                    <a:pt x="0" y="117"/>
                    <a:pt x="0" y="260"/>
                  </a:cubicBezTo>
                  <a:cubicBezTo>
                    <a:pt x="0" y="268"/>
                    <a:pt x="0" y="275"/>
                    <a:pt x="1" y="282"/>
                  </a:cubicBezTo>
                  <a:cubicBezTo>
                    <a:pt x="1" y="282"/>
                    <a:pt x="1" y="282"/>
                    <a:pt x="1" y="282"/>
                  </a:cubicBezTo>
                  <a:cubicBezTo>
                    <a:pt x="2" y="454"/>
                    <a:pt x="202" y="672"/>
                    <a:pt x="260" y="730"/>
                  </a:cubicBezTo>
                  <a:cubicBezTo>
                    <a:pt x="319" y="672"/>
                    <a:pt x="519" y="454"/>
                    <a:pt x="520" y="282"/>
                  </a:cubicBezTo>
                  <a:cubicBezTo>
                    <a:pt x="520" y="282"/>
                    <a:pt x="520" y="282"/>
                    <a:pt x="520" y="282"/>
                  </a:cubicBezTo>
                  <a:cubicBezTo>
                    <a:pt x="521" y="275"/>
                    <a:pt x="521" y="268"/>
                    <a:pt x="521" y="260"/>
                  </a:cubicBezTo>
                  <a:close/>
                </a:path>
              </a:pathLst>
            </a:custGeom>
            <a:solidFill>
              <a:srgbClr val="62A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4" name="任意多边形 23">
              <a:extLst>
                <a:ext uri="{FF2B5EF4-FFF2-40B4-BE49-F238E27FC236}">
                  <a16:creationId xmlns:a16="http://schemas.microsoft.com/office/drawing/2014/main" id="{9EF3D588-D205-49FD-A566-91B3DD347ADD}"/>
                </a:ext>
              </a:extLst>
            </p:cNvPr>
            <p:cNvSpPr/>
            <p:nvPr/>
          </p:nvSpPr>
          <p:spPr>
            <a:xfrm>
              <a:off x="4709201" y="3609318"/>
              <a:ext cx="421990" cy="450226"/>
            </a:xfrm>
            <a:custGeom>
              <a:avLst/>
              <a:gdLst>
                <a:gd name="connsiteX0" fmla="*/ 502920 w 1150620"/>
                <a:gd name="connsiteY0" fmla="*/ 0 h 1424940"/>
                <a:gd name="connsiteX1" fmla="*/ 1150620 w 1150620"/>
                <a:gd name="connsiteY1" fmla="*/ 548640 h 1424940"/>
                <a:gd name="connsiteX2" fmla="*/ 792480 w 1150620"/>
                <a:gd name="connsiteY2" fmla="*/ 1424940 h 1424940"/>
                <a:gd name="connsiteX3" fmla="*/ 0 w 1150620"/>
                <a:gd name="connsiteY3" fmla="*/ 937260 h 1424940"/>
                <a:gd name="connsiteX4" fmla="*/ 502920 w 1150620"/>
                <a:gd name="connsiteY4" fmla="*/ 0 h 1424940"/>
                <a:gd name="connsiteX0-1" fmla="*/ 502920 w 1150620"/>
                <a:gd name="connsiteY0-2" fmla="*/ 0 h 1424940"/>
                <a:gd name="connsiteX1-3" fmla="*/ 1150620 w 1150620"/>
                <a:gd name="connsiteY1-4" fmla="*/ 548640 h 1424940"/>
                <a:gd name="connsiteX2-5" fmla="*/ 792480 w 1150620"/>
                <a:gd name="connsiteY2-6" fmla="*/ 1424940 h 1424940"/>
                <a:gd name="connsiteX3-7" fmla="*/ 0 w 1150620"/>
                <a:gd name="connsiteY3-8" fmla="*/ 937260 h 1424940"/>
                <a:gd name="connsiteX4-9" fmla="*/ 502920 w 1150620"/>
                <a:gd name="connsiteY4-10" fmla="*/ 0 h 1424940"/>
                <a:gd name="connsiteX0-11" fmla="*/ 502920 w 1150620"/>
                <a:gd name="connsiteY0-12" fmla="*/ 0 h 1424940"/>
                <a:gd name="connsiteX1-13" fmla="*/ 1150620 w 1150620"/>
                <a:gd name="connsiteY1-14" fmla="*/ 548640 h 1424940"/>
                <a:gd name="connsiteX2-15" fmla="*/ 792480 w 1150620"/>
                <a:gd name="connsiteY2-16" fmla="*/ 1424940 h 1424940"/>
                <a:gd name="connsiteX3-17" fmla="*/ 0 w 1150620"/>
                <a:gd name="connsiteY3-18" fmla="*/ 937260 h 1424940"/>
                <a:gd name="connsiteX4-19" fmla="*/ 502920 w 1150620"/>
                <a:gd name="connsiteY4-20" fmla="*/ 0 h 1424940"/>
                <a:gd name="connsiteX0-21" fmla="*/ 502920 w 1150620"/>
                <a:gd name="connsiteY0-22" fmla="*/ 0 h 1569720"/>
                <a:gd name="connsiteX1-23" fmla="*/ 1150620 w 1150620"/>
                <a:gd name="connsiteY1-24" fmla="*/ 548640 h 1569720"/>
                <a:gd name="connsiteX2-25" fmla="*/ 693420 w 1150620"/>
                <a:gd name="connsiteY2-26" fmla="*/ 1569720 h 1569720"/>
                <a:gd name="connsiteX3-27" fmla="*/ 0 w 1150620"/>
                <a:gd name="connsiteY3-28" fmla="*/ 937260 h 1569720"/>
                <a:gd name="connsiteX4-29" fmla="*/ 502920 w 1150620"/>
                <a:gd name="connsiteY4-30" fmla="*/ 0 h 15697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50620" h="1569720">
                  <a:moveTo>
                    <a:pt x="502920" y="0"/>
                  </a:moveTo>
                  <a:lnTo>
                    <a:pt x="1150620" y="548640"/>
                  </a:lnTo>
                  <a:cubicBezTo>
                    <a:pt x="1122680" y="833120"/>
                    <a:pt x="942340" y="1292860"/>
                    <a:pt x="693420" y="1569720"/>
                  </a:cubicBezTo>
                  <a:lnTo>
                    <a:pt x="0" y="937260"/>
                  </a:lnTo>
                  <a:lnTo>
                    <a:pt x="50292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9000"/>
                  </a:schemeClr>
                </a:gs>
                <a:gs pos="62000">
                  <a:srgbClr val="EFF3F4">
                    <a:alpha val="0"/>
                  </a:srgbClr>
                </a:gs>
              </a:gsLst>
              <a:lin ang="3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5" name="Oval 13">
              <a:extLst>
                <a:ext uri="{FF2B5EF4-FFF2-40B4-BE49-F238E27FC236}">
                  <a16:creationId xmlns:a16="http://schemas.microsoft.com/office/drawing/2014/main" id="{CD2A2EBA-9B9C-4ABD-9895-CB36084D3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4065" y="3608930"/>
              <a:ext cx="363706" cy="2844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6" name="TextBox 51">
              <a:extLst>
                <a:ext uri="{FF2B5EF4-FFF2-40B4-BE49-F238E27FC236}">
                  <a16:creationId xmlns:a16="http://schemas.microsoft.com/office/drawing/2014/main" id="{CA9544A5-DFB4-4305-9AD8-78D99CCB4ED0}"/>
                </a:ext>
              </a:extLst>
            </p:cNvPr>
            <p:cNvSpPr txBox="1"/>
            <p:nvPr/>
          </p:nvSpPr>
          <p:spPr>
            <a:xfrm>
              <a:off x="4595943" y="3576122"/>
              <a:ext cx="4216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1800" dirty="0">
                  <a:solidFill>
                    <a:schemeClr val="tx1"/>
                  </a:solidFill>
                </a:rPr>
                <a:t>2</a:t>
              </a:r>
              <a:endParaRPr lang="zh-CN" alt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17" name="椭圆 116">
              <a:extLst>
                <a:ext uri="{FF2B5EF4-FFF2-40B4-BE49-F238E27FC236}">
                  <a16:creationId xmlns:a16="http://schemas.microsoft.com/office/drawing/2014/main" id="{FF34D8D3-5D5A-4ACD-A7F7-C0095BF7F052}"/>
                </a:ext>
              </a:extLst>
            </p:cNvPr>
            <p:cNvSpPr/>
            <p:nvPr/>
          </p:nvSpPr>
          <p:spPr>
            <a:xfrm>
              <a:off x="4489386" y="4148965"/>
              <a:ext cx="664744" cy="6446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49000"/>
                  </a:schemeClr>
                </a:gs>
                <a:gs pos="100000">
                  <a:srgbClr val="EFF3F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矩形 3">
            <a:extLst>
              <a:ext uri="{FF2B5EF4-FFF2-40B4-BE49-F238E27FC236}">
                <a16:creationId xmlns:a16="http://schemas.microsoft.com/office/drawing/2014/main" id="{3C480717-AA0D-4181-B2A0-2F7D52D35B89}"/>
              </a:ext>
            </a:extLst>
          </p:cNvPr>
          <p:cNvSpPr/>
          <p:nvPr/>
        </p:nvSpPr>
        <p:spPr>
          <a:xfrm>
            <a:off x="5556699" y="2438961"/>
            <a:ext cx="1914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</a:p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Thomas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Hainey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矩形 120">
            <a:extLst>
              <a:ext uri="{FF2B5EF4-FFF2-40B4-BE49-F238E27FC236}">
                <a16:creationId xmlns:a16="http://schemas.microsoft.com/office/drawing/2014/main" id="{0C4ECBA6-96F6-4406-87D4-569858A6A50D}"/>
              </a:ext>
            </a:extLst>
          </p:cNvPr>
          <p:cNvSpPr/>
          <p:nvPr/>
        </p:nvSpPr>
        <p:spPr>
          <a:xfrm>
            <a:off x="4472745" y="5230865"/>
            <a:ext cx="2916469" cy="715704"/>
          </a:xfrm>
          <a:prstGeom prst="rect">
            <a:avLst/>
          </a:prstGeom>
          <a:solidFill>
            <a:srgbClr val="5AA2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evaluation of GBL applications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矩形 121">
            <a:extLst>
              <a:ext uri="{FF2B5EF4-FFF2-40B4-BE49-F238E27FC236}">
                <a16:creationId xmlns:a16="http://schemas.microsoft.com/office/drawing/2014/main" id="{9892E587-B7F4-4979-B560-D91B4390E786}"/>
              </a:ext>
            </a:extLst>
          </p:cNvPr>
          <p:cNvSpPr/>
          <p:nvPr/>
        </p:nvSpPr>
        <p:spPr>
          <a:xfrm>
            <a:off x="4451962" y="3936043"/>
            <a:ext cx="2937252" cy="560532"/>
          </a:xfrm>
          <a:prstGeom prst="rect">
            <a:avLst/>
          </a:prstGeom>
          <a:solidFill>
            <a:srgbClr val="DB6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Mobile GBL</a:t>
            </a:r>
          </a:p>
        </p:txBody>
      </p:sp>
      <p:sp>
        <p:nvSpPr>
          <p:cNvPr id="123" name="矩形 122">
            <a:extLst>
              <a:ext uri="{FF2B5EF4-FFF2-40B4-BE49-F238E27FC236}">
                <a16:creationId xmlns:a16="http://schemas.microsoft.com/office/drawing/2014/main" id="{893B2D30-D86E-4FC0-A953-8BBCF8C8AE9E}"/>
              </a:ext>
            </a:extLst>
          </p:cNvPr>
          <p:cNvSpPr/>
          <p:nvPr/>
        </p:nvSpPr>
        <p:spPr>
          <a:xfrm>
            <a:off x="4472745" y="4508848"/>
            <a:ext cx="2916469" cy="697471"/>
          </a:xfrm>
          <a:prstGeom prst="rect">
            <a:avLst/>
          </a:prstGeom>
          <a:solidFill>
            <a:srgbClr val="82A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integration for GBL applications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4" name="矩形 123">
            <a:extLst>
              <a:ext uri="{FF2B5EF4-FFF2-40B4-BE49-F238E27FC236}">
                <a16:creationId xmlns:a16="http://schemas.microsoft.com/office/drawing/2014/main" id="{45C59C3F-5634-4F5A-8952-FE26E478D7EA}"/>
              </a:ext>
            </a:extLst>
          </p:cNvPr>
          <p:cNvSpPr/>
          <p:nvPr/>
        </p:nvSpPr>
        <p:spPr>
          <a:xfrm>
            <a:off x="4479303" y="5958906"/>
            <a:ext cx="2926301" cy="671721"/>
          </a:xfrm>
          <a:prstGeom prst="rect">
            <a:avLst/>
          </a:prstGeom>
          <a:solidFill>
            <a:srgbClr val="3B8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 for playing game</a:t>
            </a:r>
          </a:p>
        </p:txBody>
      </p:sp>
      <p:grpSp>
        <p:nvGrpSpPr>
          <p:cNvPr id="126" name="组合 125">
            <a:extLst>
              <a:ext uri="{FF2B5EF4-FFF2-40B4-BE49-F238E27FC236}">
                <a16:creationId xmlns:a16="http://schemas.microsoft.com/office/drawing/2014/main" id="{37F33B12-8FBA-46DF-8662-5EFE6D039EC9}"/>
              </a:ext>
            </a:extLst>
          </p:cNvPr>
          <p:cNvGrpSpPr/>
          <p:nvPr/>
        </p:nvGrpSpPr>
        <p:grpSpPr>
          <a:xfrm>
            <a:off x="7623657" y="3392811"/>
            <a:ext cx="664744" cy="833101"/>
            <a:chOff x="8310685" y="3232824"/>
            <a:chExt cx="686775" cy="874419"/>
          </a:xfrm>
        </p:grpSpPr>
        <p:sp>
          <p:nvSpPr>
            <p:cNvPr id="127" name="Freeform 10">
              <a:extLst>
                <a:ext uri="{FF2B5EF4-FFF2-40B4-BE49-F238E27FC236}">
                  <a16:creationId xmlns:a16="http://schemas.microsoft.com/office/drawing/2014/main" id="{F2C2F1CB-CBC4-4AB1-B048-24BBB49CCF1E}"/>
                </a:ext>
              </a:extLst>
            </p:cNvPr>
            <p:cNvSpPr/>
            <p:nvPr/>
          </p:nvSpPr>
          <p:spPr bwMode="auto">
            <a:xfrm>
              <a:off x="8310685" y="3232824"/>
              <a:ext cx="656447" cy="818180"/>
            </a:xfrm>
            <a:custGeom>
              <a:avLst/>
              <a:gdLst>
                <a:gd name="T0" fmla="*/ 651 w 651"/>
                <a:gd name="T1" fmla="*/ 326 h 913"/>
                <a:gd name="T2" fmla="*/ 325 w 651"/>
                <a:gd name="T3" fmla="*/ 0 h 913"/>
                <a:gd name="T4" fmla="*/ 0 w 651"/>
                <a:gd name="T5" fmla="*/ 326 h 913"/>
                <a:gd name="T6" fmla="*/ 1 w 651"/>
                <a:gd name="T7" fmla="*/ 352 h 913"/>
                <a:gd name="T8" fmla="*/ 1 w 651"/>
                <a:gd name="T9" fmla="*/ 352 h 913"/>
                <a:gd name="T10" fmla="*/ 325 w 651"/>
                <a:gd name="T11" fmla="*/ 913 h 913"/>
                <a:gd name="T12" fmla="*/ 650 w 651"/>
                <a:gd name="T13" fmla="*/ 352 h 913"/>
                <a:gd name="T14" fmla="*/ 650 w 651"/>
                <a:gd name="T15" fmla="*/ 352 h 913"/>
                <a:gd name="T16" fmla="*/ 651 w 651"/>
                <a:gd name="T17" fmla="*/ 326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1" h="913">
                  <a:moveTo>
                    <a:pt x="651" y="326"/>
                  </a:moveTo>
                  <a:cubicBezTo>
                    <a:pt x="651" y="146"/>
                    <a:pt x="505" y="0"/>
                    <a:pt x="325" y="0"/>
                  </a:cubicBezTo>
                  <a:cubicBezTo>
                    <a:pt x="145" y="0"/>
                    <a:pt x="0" y="146"/>
                    <a:pt x="0" y="326"/>
                  </a:cubicBezTo>
                  <a:cubicBezTo>
                    <a:pt x="0" y="335"/>
                    <a:pt x="0" y="344"/>
                    <a:pt x="1" y="352"/>
                  </a:cubicBezTo>
                  <a:cubicBezTo>
                    <a:pt x="1" y="352"/>
                    <a:pt x="1" y="352"/>
                    <a:pt x="1" y="352"/>
                  </a:cubicBezTo>
                  <a:cubicBezTo>
                    <a:pt x="2" y="568"/>
                    <a:pt x="252" y="840"/>
                    <a:pt x="325" y="913"/>
                  </a:cubicBezTo>
                  <a:cubicBezTo>
                    <a:pt x="398" y="840"/>
                    <a:pt x="649" y="568"/>
                    <a:pt x="650" y="352"/>
                  </a:cubicBezTo>
                  <a:cubicBezTo>
                    <a:pt x="650" y="352"/>
                    <a:pt x="650" y="352"/>
                    <a:pt x="650" y="352"/>
                  </a:cubicBezTo>
                  <a:cubicBezTo>
                    <a:pt x="650" y="344"/>
                    <a:pt x="651" y="335"/>
                    <a:pt x="651" y="326"/>
                  </a:cubicBezTo>
                  <a:close/>
                </a:path>
              </a:pathLst>
            </a:custGeom>
            <a:solidFill>
              <a:srgbClr val="8AB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8" name="任意多边形 25">
              <a:extLst>
                <a:ext uri="{FF2B5EF4-FFF2-40B4-BE49-F238E27FC236}">
                  <a16:creationId xmlns:a16="http://schemas.microsoft.com/office/drawing/2014/main" id="{A93E4C6B-C6E9-434C-8DC6-1AE552AE2A12}"/>
                </a:ext>
              </a:extLst>
            </p:cNvPr>
            <p:cNvSpPr/>
            <p:nvPr/>
          </p:nvSpPr>
          <p:spPr>
            <a:xfrm>
              <a:off x="8529352" y="3343445"/>
              <a:ext cx="468108" cy="566803"/>
            </a:xfrm>
            <a:custGeom>
              <a:avLst/>
              <a:gdLst>
                <a:gd name="connsiteX0" fmla="*/ 502920 w 1150620"/>
                <a:gd name="connsiteY0" fmla="*/ 0 h 1424940"/>
                <a:gd name="connsiteX1" fmla="*/ 1150620 w 1150620"/>
                <a:gd name="connsiteY1" fmla="*/ 548640 h 1424940"/>
                <a:gd name="connsiteX2" fmla="*/ 792480 w 1150620"/>
                <a:gd name="connsiteY2" fmla="*/ 1424940 h 1424940"/>
                <a:gd name="connsiteX3" fmla="*/ 0 w 1150620"/>
                <a:gd name="connsiteY3" fmla="*/ 937260 h 1424940"/>
                <a:gd name="connsiteX4" fmla="*/ 502920 w 1150620"/>
                <a:gd name="connsiteY4" fmla="*/ 0 h 1424940"/>
                <a:gd name="connsiteX0-1" fmla="*/ 502920 w 1150620"/>
                <a:gd name="connsiteY0-2" fmla="*/ 0 h 1424940"/>
                <a:gd name="connsiteX1-3" fmla="*/ 1150620 w 1150620"/>
                <a:gd name="connsiteY1-4" fmla="*/ 548640 h 1424940"/>
                <a:gd name="connsiteX2-5" fmla="*/ 792480 w 1150620"/>
                <a:gd name="connsiteY2-6" fmla="*/ 1424940 h 1424940"/>
                <a:gd name="connsiteX3-7" fmla="*/ 0 w 1150620"/>
                <a:gd name="connsiteY3-8" fmla="*/ 937260 h 1424940"/>
                <a:gd name="connsiteX4-9" fmla="*/ 502920 w 1150620"/>
                <a:gd name="connsiteY4-10" fmla="*/ 0 h 1424940"/>
                <a:gd name="connsiteX0-11" fmla="*/ 502920 w 1150620"/>
                <a:gd name="connsiteY0-12" fmla="*/ 0 h 1424940"/>
                <a:gd name="connsiteX1-13" fmla="*/ 1150620 w 1150620"/>
                <a:gd name="connsiteY1-14" fmla="*/ 548640 h 1424940"/>
                <a:gd name="connsiteX2-15" fmla="*/ 792480 w 1150620"/>
                <a:gd name="connsiteY2-16" fmla="*/ 1424940 h 1424940"/>
                <a:gd name="connsiteX3-17" fmla="*/ 0 w 1150620"/>
                <a:gd name="connsiteY3-18" fmla="*/ 937260 h 1424940"/>
                <a:gd name="connsiteX4-19" fmla="*/ 502920 w 1150620"/>
                <a:gd name="connsiteY4-20" fmla="*/ 0 h 1424940"/>
                <a:gd name="connsiteX0-21" fmla="*/ 502920 w 1150620"/>
                <a:gd name="connsiteY0-22" fmla="*/ 0 h 1569720"/>
                <a:gd name="connsiteX1-23" fmla="*/ 1150620 w 1150620"/>
                <a:gd name="connsiteY1-24" fmla="*/ 548640 h 1569720"/>
                <a:gd name="connsiteX2-25" fmla="*/ 693420 w 1150620"/>
                <a:gd name="connsiteY2-26" fmla="*/ 1569720 h 1569720"/>
                <a:gd name="connsiteX3-27" fmla="*/ 0 w 1150620"/>
                <a:gd name="connsiteY3-28" fmla="*/ 937260 h 1569720"/>
                <a:gd name="connsiteX4-29" fmla="*/ 502920 w 1150620"/>
                <a:gd name="connsiteY4-30" fmla="*/ 0 h 156972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1150620" h="1569720">
                  <a:moveTo>
                    <a:pt x="502920" y="0"/>
                  </a:moveTo>
                  <a:lnTo>
                    <a:pt x="1150620" y="548640"/>
                  </a:lnTo>
                  <a:cubicBezTo>
                    <a:pt x="1122680" y="833120"/>
                    <a:pt x="942340" y="1292860"/>
                    <a:pt x="693420" y="1569720"/>
                  </a:cubicBezTo>
                  <a:lnTo>
                    <a:pt x="0" y="937260"/>
                  </a:lnTo>
                  <a:lnTo>
                    <a:pt x="50292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alpha val="59000"/>
                  </a:schemeClr>
                </a:gs>
                <a:gs pos="62000">
                  <a:srgbClr val="EFF3F4">
                    <a:alpha val="0"/>
                  </a:srgbClr>
                </a:gs>
              </a:gsLst>
              <a:lin ang="3000000" scaled="0"/>
              <a:tileRect/>
            </a:gra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9" name="Oval 11">
              <a:extLst>
                <a:ext uri="{FF2B5EF4-FFF2-40B4-BE49-F238E27FC236}">
                  <a16:creationId xmlns:a16="http://schemas.microsoft.com/office/drawing/2014/main" id="{303BC58E-F024-446E-87F4-FE7BA37DE7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35617" y="3343708"/>
              <a:ext cx="405844" cy="3608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30" name="TextBox 50">
              <a:extLst>
                <a:ext uri="{FF2B5EF4-FFF2-40B4-BE49-F238E27FC236}">
                  <a16:creationId xmlns:a16="http://schemas.microsoft.com/office/drawing/2014/main" id="{6441848A-ABDB-4E73-A86E-35CDA7358C2F}"/>
                </a:ext>
              </a:extLst>
            </p:cNvPr>
            <p:cNvSpPr txBox="1"/>
            <p:nvPr/>
          </p:nvSpPr>
          <p:spPr>
            <a:xfrm>
              <a:off x="8450531" y="3346205"/>
              <a:ext cx="376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4400">
                  <a:solidFill>
                    <a:srgbClr val="DC3348"/>
                  </a:solidFill>
                  <a:latin typeface="Impact" panose="020B0806030902050204" pitchFamily="34" charset="0"/>
                </a:defRPr>
              </a:lvl1pPr>
            </a:lstStyle>
            <a:p>
              <a:r>
                <a:rPr lang="en-US" altLang="zh-CN" sz="2000" dirty="0">
                  <a:solidFill>
                    <a:schemeClr val="tx1"/>
                  </a:solidFill>
                </a:rPr>
                <a:t>3</a:t>
              </a:r>
              <a:endParaRPr lang="zh-CN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31" name="椭圆 130">
              <a:extLst>
                <a:ext uri="{FF2B5EF4-FFF2-40B4-BE49-F238E27FC236}">
                  <a16:creationId xmlns:a16="http://schemas.microsoft.com/office/drawing/2014/main" id="{34C7C719-2DA9-4A2E-8B0E-6BA824E0EE20}"/>
                </a:ext>
              </a:extLst>
            </p:cNvPr>
            <p:cNvSpPr/>
            <p:nvPr/>
          </p:nvSpPr>
          <p:spPr>
            <a:xfrm>
              <a:off x="8332135" y="4039463"/>
              <a:ext cx="615819" cy="6778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alpha val="49000"/>
                  </a:schemeClr>
                </a:gs>
                <a:gs pos="100000">
                  <a:srgbClr val="EFF3F4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2" name="矩形 131">
            <a:extLst>
              <a:ext uri="{FF2B5EF4-FFF2-40B4-BE49-F238E27FC236}">
                <a16:creationId xmlns:a16="http://schemas.microsoft.com/office/drawing/2014/main" id="{A7794BD9-C484-4549-B8FC-D0AD68E58B39}"/>
              </a:ext>
            </a:extLst>
          </p:cNvPr>
          <p:cNvSpPr/>
          <p:nvPr/>
        </p:nvSpPr>
        <p:spPr>
          <a:xfrm>
            <a:off x="8288401" y="5650358"/>
            <a:ext cx="2916469" cy="626179"/>
          </a:xfrm>
          <a:prstGeom prst="rect">
            <a:avLst/>
          </a:prstGeom>
          <a:solidFill>
            <a:srgbClr val="3C8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Serious game 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&amp; implementation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矩形 132">
            <a:extLst>
              <a:ext uri="{FF2B5EF4-FFF2-40B4-BE49-F238E27FC236}">
                <a16:creationId xmlns:a16="http://schemas.microsoft.com/office/drawing/2014/main" id="{4053D9CD-F01E-4B75-943E-F983BBA36035}"/>
              </a:ext>
            </a:extLst>
          </p:cNvPr>
          <p:cNvSpPr/>
          <p:nvPr/>
        </p:nvSpPr>
        <p:spPr>
          <a:xfrm>
            <a:off x="8278569" y="5111680"/>
            <a:ext cx="2926301" cy="532402"/>
          </a:xfrm>
          <a:prstGeom prst="rect">
            <a:avLst/>
          </a:prstGeom>
          <a:solidFill>
            <a:srgbClr val="62A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standard</a:t>
            </a:r>
          </a:p>
        </p:txBody>
      </p:sp>
      <p:sp>
        <p:nvSpPr>
          <p:cNvPr id="134" name="矩形 133">
            <a:extLst>
              <a:ext uri="{FF2B5EF4-FFF2-40B4-BE49-F238E27FC236}">
                <a16:creationId xmlns:a16="http://schemas.microsoft.com/office/drawing/2014/main" id="{C6C99FFD-B56D-4588-9A7C-486A75A97714}"/>
              </a:ext>
            </a:extLst>
          </p:cNvPr>
          <p:cNvSpPr/>
          <p:nvPr/>
        </p:nvSpPr>
        <p:spPr>
          <a:xfrm>
            <a:off x="8278569" y="4472949"/>
            <a:ext cx="2916469" cy="615929"/>
          </a:xfrm>
          <a:prstGeom prst="rect">
            <a:avLst/>
          </a:prstGeom>
          <a:solidFill>
            <a:srgbClr val="DB6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analytics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矩形 134">
            <a:extLst>
              <a:ext uri="{FF2B5EF4-FFF2-40B4-BE49-F238E27FC236}">
                <a16:creationId xmlns:a16="http://schemas.microsoft.com/office/drawing/2014/main" id="{6FA8A8A0-C17A-4A95-A5A6-D1FAE59DCE84}"/>
              </a:ext>
            </a:extLst>
          </p:cNvPr>
          <p:cNvSpPr/>
          <p:nvPr/>
        </p:nvSpPr>
        <p:spPr>
          <a:xfrm>
            <a:off x="8288401" y="6282813"/>
            <a:ext cx="2926301" cy="532401"/>
          </a:xfrm>
          <a:prstGeom prst="rect">
            <a:avLst/>
          </a:prstGeom>
          <a:solidFill>
            <a:srgbClr val="3C5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E-learning</a:t>
            </a:r>
          </a:p>
        </p:txBody>
      </p:sp>
      <p:sp>
        <p:nvSpPr>
          <p:cNvPr id="137" name="矩形 136">
            <a:extLst>
              <a:ext uri="{FF2B5EF4-FFF2-40B4-BE49-F238E27FC236}">
                <a16:creationId xmlns:a16="http://schemas.microsoft.com/office/drawing/2014/main" id="{92C86F03-BE6B-4DAA-8875-505811EC31AE}"/>
              </a:ext>
            </a:extLst>
          </p:cNvPr>
          <p:cNvSpPr/>
          <p:nvPr/>
        </p:nvSpPr>
        <p:spPr>
          <a:xfrm>
            <a:off x="8900522" y="2981931"/>
            <a:ext cx="3291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</a:t>
            </a:r>
          </a:p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Baltasar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Fernández-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Manjón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704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681A5E2-C1F8-4B1C-A750-02CE2D7810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48"/>
          <a:stretch>
            <a:fillRect/>
          </a:stretch>
        </p:blipFill>
        <p:spPr>
          <a:xfrm rot="16200000">
            <a:off x="819865" y="-803559"/>
            <a:ext cx="574832" cy="218194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2AD9AED-1A85-4A0C-805F-34207FE9A35F}"/>
              </a:ext>
            </a:extLst>
          </p:cNvPr>
          <p:cNvSpPr txBox="1"/>
          <p:nvPr/>
        </p:nvSpPr>
        <p:spPr>
          <a:xfrm>
            <a:off x="418237" y="279082"/>
            <a:ext cx="386305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Conclusion</a:t>
            </a:r>
            <a:endParaRPr lang="zh-CN" altLang="en-US" sz="4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312ACCCF-8C54-4E25-942A-E1555FE3F0BF}"/>
              </a:ext>
            </a:extLst>
          </p:cNvPr>
          <p:cNvSpPr/>
          <p:nvPr/>
        </p:nvSpPr>
        <p:spPr>
          <a:xfrm flipV="1">
            <a:off x="524369" y="1000860"/>
            <a:ext cx="340108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BFEEBFA-F779-4139-95E3-24A95645FDD8}"/>
              </a:ext>
            </a:extLst>
          </p:cNvPr>
          <p:cNvSpPr txBox="1"/>
          <p:nvPr/>
        </p:nvSpPr>
        <p:spPr>
          <a:xfrm>
            <a:off x="4092314" y="936208"/>
            <a:ext cx="64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4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740D8DCD-145E-4D01-B656-E0758596D955}"/>
              </a:ext>
            </a:extLst>
          </p:cNvPr>
          <p:cNvSpPr txBox="1"/>
          <p:nvPr/>
        </p:nvSpPr>
        <p:spPr>
          <a:xfrm>
            <a:off x="2539062" y="1241192"/>
            <a:ext cx="803657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game-based mobile learning could be the development trend</a:t>
            </a:r>
          </a:p>
        </p:txBody>
      </p:sp>
      <p:graphicFrame>
        <p:nvGraphicFramePr>
          <p:cNvPr id="54" name="图示 53">
            <a:extLst>
              <a:ext uri="{FF2B5EF4-FFF2-40B4-BE49-F238E27FC236}">
                <a16:creationId xmlns:a16="http://schemas.microsoft.com/office/drawing/2014/main" id="{4EE4E2C9-3DCB-4975-AA3D-412F94CCA9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05988"/>
              </p:ext>
            </p:extLst>
          </p:nvPr>
        </p:nvGraphicFramePr>
        <p:xfrm>
          <a:off x="847633" y="5138264"/>
          <a:ext cx="5979877" cy="518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5" name="图示 54">
            <a:extLst>
              <a:ext uri="{FF2B5EF4-FFF2-40B4-BE49-F238E27FC236}">
                <a16:creationId xmlns:a16="http://schemas.microsoft.com/office/drawing/2014/main" id="{B9A3DC9C-617F-4955-9955-D37EB84043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105329"/>
              </p:ext>
            </p:extLst>
          </p:nvPr>
        </p:nvGraphicFramePr>
        <p:xfrm>
          <a:off x="847636" y="2090059"/>
          <a:ext cx="6110513" cy="426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6" name="图示 55">
            <a:extLst>
              <a:ext uri="{FF2B5EF4-FFF2-40B4-BE49-F238E27FC236}">
                <a16:creationId xmlns:a16="http://schemas.microsoft.com/office/drawing/2014/main" id="{29049CFE-D67C-46D6-977C-59B86AA267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791406"/>
              </p:ext>
            </p:extLst>
          </p:nvPr>
        </p:nvGraphicFramePr>
        <p:xfrm>
          <a:off x="847633" y="3489960"/>
          <a:ext cx="6110513" cy="426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57" name="图示 56">
            <a:extLst>
              <a:ext uri="{FF2B5EF4-FFF2-40B4-BE49-F238E27FC236}">
                <a16:creationId xmlns:a16="http://schemas.microsoft.com/office/drawing/2014/main" id="{459E6934-AF32-4710-BBBD-DD0A017141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9325115"/>
              </p:ext>
            </p:extLst>
          </p:nvPr>
        </p:nvGraphicFramePr>
        <p:xfrm>
          <a:off x="847635" y="4214949"/>
          <a:ext cx="6110513" cy="504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58" name="图示 57">
            <a:extLst>
              <a:ext uri="{FF2B5EF4-FFF2-40B4-BE49-F238E27FC236}">
                <a16:creationId xmlns:a16="http://schemas.microsoft.com/office/drawing/2014/main" id="{4436F13B-DEC1-4E7B-9159-CD5D2DFAC4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9175599"/>
              </p:ext>
            </p:extLst>
          </p:nvPr>
        </p:nvGraphicFramePr>
        <p:xfrm>
          <a:off x="847634" y="2764971"/>
          <a:ext cx="6110513" cy="426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1BBA52B2-41F0-4741-9F90-DBA306FA826C}"/>
              </a:ext>
            </a:extLst>
          </p:cNvPr>
          <p:cNvCxnSpPr>
            <a:cxnSpLocks/>
          </p:cNvCxnSpPr>
          <p:nvPr/>
        </p:nvCxnSpPr>
        <p:spPr>
          <a:xfrm flipH="1">
            <a:off x="3161214" y="1942011"/>
            <a:ext cx="2351313" cy="3901439"/>
          </a:xfrm>
          <a:prstGeom prst="line">
            <a:avLst/>
          </a:prstGeom>
          <a:ln w="76200">
            <a:solidFill>
              <a:schemeClr val="tx1">
                <a:alpha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D8ACD544-5BAC-431D-AA44-80B7FF3401E6}"/>
              </a:ext>
            </a:extLst>
          </p:cNvPr>
          <p:cNvCxnSpPr>
            <a:cxnSpLocks/>
          </p:cNvCxnSpPr>
          <p:nvPr/>
        </p:nvCxnSpPr>
        <p:spPr>
          <a:xfrm flipH="1" flipV="1">
            <a:off x="3146323" y="5810865"/>
            <a:ext cx="5910593" cy="22753"/>
          </a:xfrm>
          <a:prstGeom prst="line">
            <a:avLst/>
          </a:prstGeom>
          <a:ln w="76200">
            <a:solidFill>
              <a:schemeClr val="tx1">
                <a:alpha val="92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文本框 60">
            <a:extLst>
              <a:ext uri="{FF2B5EF4-FFF2-40B4-BE49-F238E27FC236}">
                <a16:creationId xmlns:a16="http://schemas.microsoft.com/office/drawing/2014/main" id="{990D409B-596B-413E-994D-59DF1C982CDC}"/>
              </a:ext>
            </a:extLst>
          </p:cNvPr>
          <p:cNvSpPr txBox="1"/>
          <p:nvPr/>
        </p:nvSpPr>
        <p:spPr>
          <a:xfrm>
            <a:off x="3305757" y="6141367"/>
            <a:ext cx="5181601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of GBL practices in Taiwan</a:t>
            </a:r>
          </a:p>
        </p:txBody>
      </p:sp>
      <p:pic>
        <p:nvPicPr>
          <p:cNvPr id="68" name="图片 67">
            <a:extLst>
              <a:ext uri="{FF2B5EF4-FFF2-40B4-BE49-F238E27FC236}">
                <a16:creationId xmlns:a16="http://schemas.microsoft.com/office/drawing/2014/main" id="{8D52E5F8-4C36-408A-B24C-32DEB1024D89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783319" y="2125912"/>
            <a:ext cx="3561045" cy="2558278"/>
          </a:xfrm>
          <a:prstGeom prst="rect">
            <a:avLst/>
          </a:prstGeom>
        </p:spPr>
      </p:pic>
      <p:sp>
        <p:nvSpPr>
          <p:cNvPr id="69" name="文本框 68">
            <a:extLst>
              <a:ext uri="{FF2B5EF4-FFF2-40B4-BE49-F238E27FC236}">
                <a16:creationId xmlns:a16="http://schemas.microsoft.com/office/drawing/2014/main" id="{5BA7E41C-F74E-4043-B669-198962B66F6C}"/>
              </a:ext>
            </a:extLst>
          </p:cNvPr>
          <p:cNvSpPr txBox="1"/>
          <p:nvPr/>
        </p:nvSpPr>
        <p:spPr>
          <a:xfrm>
            <a:off x="7707085" y="4719632"/>
            <a:ext cx="4039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an inquiry-based ubiquitous gaming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(Hwang, Chen, 2016)</a:t>
            </a:r>
          </a:p>
        </p:txBody>
      </p: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id="{788C4F00-3067-4994-AA0E-E7034CB9BE49}"/>
              </a:ext>
            </a:extLst>
          </p:cNvPr>
          <p:cNvCxnSpPr>
            <a:cxnSpLocks/>
          </p:cNvCxnSpPr>
          <p:nvPr/>
        </p:nvCxnSpPr>
        <p:spPr>
          <a:xfrm flipV="1">
            <a:off x="9030787" y="5216435"/>
            <a:ext cx="0" cy="627015"/>
          </a:xfrm>
          <a:prstGeom prst="line">
            <a:avLst/>
          </a:prstGeom>
          <a:ln w="76200">
            <a:solidFill>
              <a:schemeClr val="tx1">
                <a:alpha val="92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矩形 78">
            <a:extLst>
              <a:ext uri="{FF2B5EF4-FFF2-40B4-BE49-F238E27FC236}">
                <a16:creationId xmlns:a16="http://schemas.microsoft.com/office/drawing/2014/main" id="{A412931B-CB09-46DF-8129-023E3155E282}"/>
              </a:ext>
            </a:extLst>
          </p:cNvPr>
          <p:cNvSpPr/>
          <p:nvPr/>
        </p:nvSpPr>
        <p:spPr>
          <a:xfrm>
            <a:off x="3667308" y="6602057"/>
            <a:ext cx="447380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C49C98D4-808B-4A6A-8911-E1ED5D799EAC}"/>
              </a:ext>
            </a:extLst>
          </p:cNvPr>
          <p:cNvGrpSpPr/>
          <p:nvPr/>
        </p:nvGrpSpPr>
        <p:grpSpPr>
          <a:xfrm>
            <a:off x="2733295" y="5959979"/>
            <a:ext cx="855837" cy="796273"/>
            <a:chOff x="3568679" y="2055081"/>
            <a:chExt cx="5073628" cy="4450823"/>
          </a:xfrm>
        </p:grpSpPr>
        <p:sp>
          <p:nvSpPr>
            <p:cNvPr id="81" name="Freeform 15">
              <a:extLst>
                <a:ext uri="{FF2B5EF4-FFF2-40B4-BE49-F238E27FC236}">
                  <a16:creationId xmlns:a16="http://schemas.microsoft.com/office/drawing/2014/main" id="{913D3528-BAF5-4E85-802D-3AC362370023}"/>
                </a:ext>
              </a:extLst>
            </p:cNvPr>
            <p:cNvSpPr/>
            <p:nvPr/>
          </p:nvSpPr>
          <p:spPr bwMode="auto">
            <a:xfrm>
              <a:off x="5482462" y="4107937"/>
              <a:ext cx="1319210" cy="2397967"/>
            </a:xfrm>
            <a:custGeom>
              <a:avLst/>
              <a:gdLst>
                <a:gd name="T0" fmla="*/ 202 w 511"/>
                <a:gd name="T1" fmla="*/ 855 h 929"/>
                <a:gd name="T2" fmla="*/ 417 w 511"/>
                <a:gd name="T3" fmla="*/ 929 h 929"/>
                <a:gd name="T4" fmla="*/ 375 w 511"/>
                <a:gd name="T5" fmla="*/ 467 h 929"/>
                <a:gd name="T6" fmla="*/ 501 w 511"/>
                <a:gd name="T7" fmla="*/ 151 h 929"/>
                <a:gd name="T8" fmla="*/ 463 w 511"/>
                <a:gd name="T9" fmla="*/ 124 h 929"/>
                <a:gd name="T10" fmla="*/ 436 w 511"/>
                <a:gd name="T11" fmla="*/ 161 h 929"/>
                <a:gd name="T12" fmla="*/ 367 w 511"/>
                <a:gd name="T13" fmla="*/ 224 h 929"/>
                <a:gd name="T14" fmla="*/ 329 w 511"/>
                <a:gd name="T15" fmla="*/ 221 h 929"/>
                <a:gd name="T16" fmla="*/ 290 w 511"/>
                <a:gd name="T17" fmla="*/ 126 h 929"/>
                <a:gd name="T18" fmla="*/ 236 w 511"/>
                <a:gd name="T19" fmla="*/ 7 h 929"/>
                <a:gd name="T20" fmla="*/ 222 w 511"/>
                <a:gd name="T21" fmla="*/ 58 h 929"/>
                <a:gd name="T22" fmla="*/ 237 w 511"/>
                <a:gd name="T23" fmla="*/ 159 h 929"/>
                <a:gd name="T24" fmla="*/ 195 w 511"/>
                <a:gd name="T25" fmla="*/ 173 h 929"/>
                <a:gd name="T26" fmla="*/ 142 w 511"/>
                <a:gd name="T27" fmla="*/ 85 h 929"/>
                <a:gd name="T28" fmla="*/ 86 w 511"/>
                <a:gd name="T29" fmla="*/ 33 h 929"/>
                <a:gd name="T30" fmla="*/ 90 w 511"/>
                <a:gd name="T31" fmla="*/ 82 h 929"/>
                <a:gd name="T32" fmla="*/ 148 w 511"/>
                <a:gd name="T33" fmla="*/ 197 h 929"/>
                <a:gd name="T34" fmla="*/ 150 w 511"/>
                <a:gd name="T35" fmla="*/ 224 h 929"/>
                <a:gd name="T36" fmla="*/ 34 w 511"/>
                <a:gd name="T37" fmla="*/ 108 h 929"/>
                <a:gd name="T38" fmla="*/ 12 w 511"/>
                <a:gd name="T39" fmla="*/ 112 h 929"/>
                <a:gd name="T40" fmla="*/ 12 w 511"/>
                <a:gd name="T41" fmla="*/ 149 h 929"/>
                <a:gd name="T42" fmla="*/ 113 w 511"/>
                <a:gd name="T43" fmla="*/ 259 h 929"/>
                <a:gd name="T44" fmla="*/ 115 w 511"/>
                <a:gd name="T45" fmla="*/ 283 h 929"/>
                <a:gd name="T46" fmla="*/ 38 w 511"/>
                <a:gd name="T47" fmla="*/ 234 h 929"/>
                <a:gd name="T48" fmla="*/ 14 w 511"/>
                <a:gd name="T49" fmla="*/ 252 h 929"/>
                <a:gd name="T50" fmla="*/ 113 w 511"/>
                <a:gd name="T51" fmla="*/ 333 h 929"/>
                <a:gd name="T52" fmla="*/ 221 w 511"/>
                <a:gd name="T53" fmla="*/ 461 h 929"/>
                <a:gd name="T54" fmla="*/ 202 w 511"/>
                <a:gd name="T55" fmla="*/ 855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1" h="929">
                  <a:moveTo>
                    <a:pt x="202" y="855"/>
                  </a:moveTo>
                  <a:cubicBezTo>
                    <a:pt x="417" y="929"/>
                    <a:pt x="417" y="929"/>
                    <a:pt x="417" y="929"/>
                  </a:cubicBezTo>
                  <a:cubicBezTo>
                    <a:pt x="417" y="929"/>
                    <a:pt x="354" y="689"/>
                    <a:pt x="375" y="467"/>
                  </a:cubicBezTo>
                  <a:cubicBezTo>
                    <a:pt x="375" y="467"/>
                    <a:pt x="395" y="296"/>
                    <a:pt x="501" y="151"/>
                  </a:cubicBezTo>
                  <a:cubicBezTo>
                    <a:pt x="501" y="151"/>
                    <a:pt x="511" y="109"/>
                    <a:pt x="463" y="124"/>
                  </a:cubicBezTo>
                  <a:cubicBezTo>
                    <a:pt x="463" y="124"/>
                    <a:pt x="452" y="132"/>
                    <a:pt x="436" y="161"/>
                  </a:cubicBezTo>
                  <a:cubicBezTo>
                    <a:pt x="436" y="161"/>
                    <a:pt x="410" y="207"/>
                    <a:pt x="367" y="224"/>
                  </a:cubicBezTo>
                  <a:cubicBezTo>
                    <a:pt x="367" y="224"/>
                    <a:pt x="346" y="230"/>
                    <a:pt x="329" y="221"/>
                  </a:cubicBezTo>
                  <a:cubicBezTo>
                    <a:pt x="329" y="221"/>
                    <a:pt x="304" y="204"/>
                    <a:pt x="290" y="126"/>
                  </a:cubicBezTo>
                  <a:cubicBezTo>
                    <a:pt x="290" y="126"/>
                    <a:pt x="269" y="9"/>
                    <a:pt x="236" y="7"/>
                  </a:cubicBezTo>
                  <a:cubicBezTo>
                    <a:pt x="236" y="7"/>
                    <a:pt x="221" y="0"/>
                    <a:pt x="222" y="58"/>
                  </a:cubicBezTo>
                  <a:cubicBezTo>
                    <a:pt x="222" y="58"/>
                    <a:pt x="234" y="143"/>
                    <a:pt x="237" y="159"/>
                  </a:cubicBezTo>
                  <a:cubicBezTo>
                    <a:pt x="237" y="159"/>
                    <a:pt x="245" y="226"/>
                    <a:pt x="195" y="173"/>
                  </a:cubicBezTo>
                  <a:cubicBezTo>
                    <a:pt x="195" y="173"/>
                    <a:pt x="160" y="136"/>
                    <a:pt x="142" y="85"/>
                  </a:cubicBezTo>
                  <a:cubicBezTo>
                    <a:pt x="142" y="85"/>
                    <a:pt x="119" y="19"/>
                    <a:pt x="86" y="33"/>
                  </a:cubicBezTo>
                  <a:cubicBezTo>
                    <a:pt x="86" y="33"/>
                    <a:pt x="67" y="39"/>
                    <a:pt x="90" y="82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8" y="197"/>
                    <a:pt x="173" y="246"/>
                    <a:pt x="150" y="224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08"/>
                    <a:pt x="24" y="100"/>
                    <a:pt x="12" y="112"/>
                  </a:cubicBezTo>
                  <a:cubicBezTo>
                    <a:pt x="12" y="112"/>
                    <a:pt x="0" y="127"/>
                    <a:pt x="12" y="149"/>
                  </a:cubicBezTo>
                  <a:cubicBezTo>
                    <a:pt x="12" y="149"/>
                    <a:pt x="58" y="213"/>
                    <a:pt x="113" y="259"/>
                  </a:cubicBezTo>
                  <a:cubicBezTo>
                    <a:pt x="113" y="259"/>
                    <a:pt x="156" y="297"/>
                    <a:pt x="115" y="283"/>
                  </a:cubicBezTo>
                  <a:cubicBezTo>
                    <a:pt x="38" y="234"/>
                    <a:pt x="38" y="234"/>
                    <a:pt x="38" y="234"/>
                  </a:cubicBezTo>
                  <a:cubicBezTo>
                    <a:pt x="38" y="234"/>
                    <a:pt x="8" y="222"/>
                    <a:pt x="14" y="252"/>
                  </a:cubicBezTo>
                  <a:cubicBezTo>
                    <a:pt x="14" y="252"/>
                    <a:pt x="34" y="297"/>
                    <a:pt x="113" y="333"/>
                  </a:cubicBezTo>
                  <a:cubicBezTo>
                    <a:pt x="113" y="333"/>
                    <a:pt x="206" y="383"/>
                    <a:pt x="221" y="461"/>
                  </a:cubicBezTo>
                  <a:cubicBezTo>
                    <a:pt x="221" y="461"/>
                    <a:pt x="239" y="501"/>
                    <a:pt x="202" y="85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2" name="Freeform 16">
              <a:extLst>
                <a:ext uri="{FF2B5EF4-FFF2-40B4-BE49-F238E27FC236}">
                  <a16:creationId xmlns:a16="http://schemas.microsoft.com/office/drawing/2014/main" id="{8DB0B9FF-B1AD-4AC0-9120-4E1A9C90057F}"/>
                </a:ext>
              </a:extLst>
            </p:cNvPr>
            <p:cNvSpPr/>
            <p:nvPr/>
          </p:nvSpPr>
          <p:spPr bwMode="auto">
            <a:xfrm rot="443425">
              <a:off x="6764429" y="3677821"/>
              <a:ext cx="1830718" cy="1776070"/>
            </a:xfrm>
            <a:custGeom>
              <a:avLst/>
              <a:gdLst>
                <a:gd name="T0" fmla="*/ 0 w 709"/>
                <a:gd name="T1" fmla="*/ 374 h 688"/>
                <a:gd name="T2" fmla="*/ 709 w 709"/>
                <a:gd name="T3" fmla="*/ 152 h 688"/>
                <a:gd name="T4" fmla="*/ 31 w 709"/>
                <a:gd name="T5" fmla="*/ 435 h 688"/>
                <a:gd name="T6" fmla="*/ 392 w 709"/>
                <a:gd name="T7" fmla="*/ 290 h 688"/>
                <a:gd name="T8" fmla="*/ 0 w 709"/>
                <a:gd name="T9" fmla="*/ 37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688">
                  <a:moveTo>
                    <a:pt x="0" y="374"/>
                  </a:moveTo>
                  <a:cubicBezTo>
                    <a:pt x="0" y="374"/>
                    <a:pt x="171" y="0"/>
                    <a:pt x="709" y="152"/>
                  </a:cubicBezTo>
                  <a:cubicBezTo>
                    <a:pt x="709" y="152"/>
                    <a:pt x="527" y="688"/>
                    <a:pt x="31" y="435"/>
                  </a:cubicBezTo>
                  <a:cubicBezTo>
                    <a:pt x="31" y="435"/>
                    <a:pt x="203" y="328"/>
                    <a:pt x="392" y="290"/>
                  </a:cubicBezTo>
                  <a:cubicBezTo>
                    <a:pt x="392" y="290"/>
                    <a:pt x="165" y="284"/>
                    <a:pt x="0" y="374"/>
                  </a:cubicBezTo>
                  <a:close/>
                </a:path>
              </a:pathLst>
            </a:custGeom>
            <a:solidFill>
              <a:srgbClr val="E386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13CB7C38-5E34-4B66-AF7F-F7757AC94F73}"/>
                </a:ext>
              </a:extLst>
            </p:cNvPr>
            <p:cNvSpPr/>
            <p:nvPr/>
          </p:nvSpPr>
          <p:spPr bwMode="auto">
            <a:xfrm rot="21302499">
              <a:off x="5262908" y="2055081"/>
              <a:ext cx="2017676" cy="2098976"/>
            </a:xfrm>
            <a:custGeom>
              <a:avLst/>
              <a:gdLst>
                <a:gd name="T0" fmla="*/ 500 w 961"/>
                <a:gd name="T1" fmla="*/ 0 h 902"/>
                <a:gd name="T2" fmla="*/ 374 w 961"/>
                <a:gd name="T3" fmla="*/ 902 h 902"/>
                <a:gd name="T4" fmla="*/ 446 w 961"/>
                <a:gd name="T5" fmla="*/ 426 h 902"/>
                <a:gd name="T6" fmla="*/ 293 w 961"/>
                <a:gd name="T7" fmla="*/ 902 h 902"/>
                <a:gd name="T8" fmla="*/ 500 w 961"/>
                <a:gd name="T9" fmla="*/ 0 h 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1" h="902">
                  <a:moveTo>
                    <a:pt x="500" y="0"/>
                  </a:moveTo>
                  <a:cubicBezTo>
                    <a:pt x="500" y="0"/>
                    <a:pt x="961" y="544"/>
                    <a:pt x="374" y="902"/>
                  </a:cubicBezTo>
                  <a:cubicBezTo>
                    <a:pt x="374" y="902"/>
                    <a:pt x="386" y="566"/>
                    <a:pt x="446" y="426"/>
                  </a:cubicBezTo>
                  <a:cubicBezTo>
                    <a:pt x="446" y="426"/>
                    <a:pt x="290" y="670"/>
                    <a:pt x="293" y="902"/>
                  </a:cubicBezTo>
                  <a:cubicBezTo>
                    <a:pt x="293" y="902"/>
                    <a:pt x="0" y="485"/>
                    <a:pt x="500" y="0"/>
                  </a:cubicBezTo>
                  <a:close/>
                </a:path>
              </a:pathLst>
            </a:custGeom>
            <a:solidFill>
              <a:srgbClr val="8AB4B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5" name="Freeform 18">
              <a:extLst>
                <a:ext uri="{FF2B5EF4-FFF2-40B4-BE49-F238E27FC236}">
                  <a16:creationId xmlns:a16="http://schemas.microsoft.com/office/drawing/2014/main" id="{83B0CD0E-B317-4065-AB87-9A7136787808}"/>
                </a:ext>
              </a:extLst>
            </p:cNvPr>
            <p:cNvSpPr/>
            <p:nvPr/>
          </p:nvSpPr>
          <p:spPr bwMode="auto">
            <a:xfrm rot="20506950">
              <a:off x="4334352" y="2425123"/>
              <a:ext cx="1668209" cy="1965153"/>
            </a:xfrm>
            <a:custGeom>
              <a:avLst/>
              <a:gdLst>
                <a:gd name="T0" fmla="*/ 112 w 739"/>
                <a:gd name="T1" fmla="*/ 0 h 761"/>
                <a:gd name="T2" fmla="*/ 512 w 739"/>
                <a:gd name="T3" fmla="*/ 724 h 761"/>
                <a:gd name="T4" fmla="*/ 307 w 739"/>
                <a:gd name="T5" fmla="*/ 342 h 761"/>
                <a:gd name="T6" fmla="*/ 448 w 739"/>
                <a:gd name="T7" fmla="*/ 761 h 761"/>
                <a:gd name="T8" fmla="*/ 112 w 739"/>
                <a:gd name="T9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9" h="761">
                  <a:moveTo>
                    <a:pt x="112" y="0"/>
                  </a:moveTo>
                  <a:cubicBezTo>
                    <a:pt x="112" y="0"/>
                    <a:pt x="739" y="154"/>
                    <a:pt x="512" y="724"/>
                  </a:cubicBezTo>
                  <a:cubicBezTo>
                    <a:pt x="512" y="724"/>
                    <a:pt x="345" y="483"/>
                    <a:pt x="307" y="342"/>
                  </a:cubicBezTo>
                  <a:cubicBezTo>
                    <a:pt x="307" y="342"/>
                    <a:pt x="339" y="638"/>
                    <a:pt x="448" y="761"/>
                  </a:cubicBezTo>
                  <a:cubicBezTo>
                    <a:pt x="448" y="761"/>
                    <a:pt x="0" y="622"/>
                    <a:pt x="112" y="0"/>
                  </a:cubicBezTo>
                  <a:close/>
                </a:path>
              </a:pathLst>
            </a:custGeom>
            <a:solidFill>
              <a:srgbClr val="62A6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86" name="Freeform 19">
              <a:extLst>
                <a:ext uri="{FF2B5EF4-FFF2-40B4-BE49-F238E27FC236}">
                  <a16:creationId xmlns:a16="http://schemas.microsoft.com/office/drawing/2014/main" id="{ABDB1BA9-943D-41EE-9AE2-3EDDF0CB554A}"/>
                </a:ext>
              </a:extLst>
            </p:cNvPr>
            <p:cNvSpPr/>
            <p:nvPr/>
          </p:nvSpPr>
          <p:spPr bwMode="auto">
            <a:xfrm>
              <a:off x="3568679" y="3429000"/>
              <a:ext cx="1895203" cy="1786111"/>
            </a:xfrm>
            <a:custGeom>
              <a:avLst/>
              <a:gdLst>
                <a:gd name="T0" fmla="*/ 734 w 734"/>
                <a:gd name="T1" fmla="*/ 464 h 758"/>
                <a:gd name="T2" fmla="*/ 0 w 734"/>
                <a:gd name="T3" fmla="*/ 372 h 758"/>
                <a:gd name="T4" fmla="*/ 734 w 734"/>
                <a:gd name="T5" fmla="*/ 528 h 758"/>
                <a:gd name="T6" fmla="*/ 343 w 734"/>
                <a:gd name="T7" fmla="*/ 409 h 758"/>
                <a:gd name="T8" fmla="*/ 734 w 734"/>
                <a:gd name="T9" fmla="*/ 464 h 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4" h="758">
                  <a:moveTo>
                    <a:pt x="734" y="464"/>
                  </a:moveTo>
                  <a:cubicBezTo>
                    <a:pt x="734" y="464"/>
                    <a:pt x="490" y="0"/>
                    <a:pt x="0" y="372"/>
                  </a:cubicBezTo>
                  <a:cubicBezTo>
                    <a:pt x="0" y="372"/>
                    <a:pt x="326" y="758"/>
                    <a:pt x="734" y="528"/>
                  </a:cubicBezTo>
                  <a:cubicBezTo>
                    <a:pt x="734" y="528"/>
                    <a:pt x="607" y="552"/>
                    <a:pt x="343" y="409"/>
                  </a:cubicBezTo>
                  <a:cubicBezTo>
                    <a:pt x="343" y="409"/>
                    <a:pt x="474" y="459"/>
                    <a:pt x="734" y="464"/>
                  </a:cubicBezTo>
                  <a:close/>
                </a:path>
              </a:pathLst>
            </a:custGeom>
            <a:solidFill>
              <a:srgbClr val="DB67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28B7BE68-A3CF-43F1-9F31-CB7E5816B652}"/>
                </a:ext>
              </a:extLst>
            </p:cNvPr>
            <p:cNvGrpSpPr/>
            <p:nvPr/>
          </p:nvGrpSpPr>
          <p:grpSpPr>
            <a:xfrm>
              <a:off x="7506811" y="2572272"/>
              <a:ext cx="163270" cy="242516"/>
              <a:chOff x="981075" y="2499667"/>
              <a:chExt cx="205392" cy="305081"/>
            </a:xfrm>
            <a:solidFill>
              <a:schemeClr val="bg1"/>
            </a:solidFill>
          </p:grpSpPr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id="{BDA86EF1-96D7-4C33-9805-E72CD6DACEF6}"/>
                  </a:ext>
                </a:extLst>
              </p:cNvPr>
              <p:cNvSpPr/>
              <p:nvPr/>
            </p:nvSpPr>
            <p:spPr>
              <a:xfrm>
                <a:off x="981075" y="2615449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9" name="椭圆 158">
                <a:extLst>
                  <a:ext uri="{FF2B5EF4-FFF2-40B4-BE49-F238E27FC236}">
                    <a16:creationId xmlns:a16="http://schemas.microsoft.com/office/drawing/2014/main" id="{02870F17-0EDF-4F13-9A3F-12823DAB905A}"/>
                  </a:ext>
                </a:extLst>
              </p:cNvPr>
              <p:cNvSpPr/>
              <p:nvPr/>
            </p:nvSpPr>
            <p:spPr>
              <a:xfrm>
                <a:off x="1073806" y="2550256"/>
                <a:ext cx="53648" cy="536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id="{5ABB34C8-A13E-4D27-843E-4A9E7EF9C115}"/>
                  </a:ext>
                </a:extLst>
              </p:cNvPr>
              <p:cNvSpPr/>
              <p:nvPr/>
            </p:nvSpPr>
            <p:spPr>
              <a:xfrm>
                <a:off x="1073806" y="2703194"/>
                <a:ext cx="53648" cy="536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1" name="椭圆 160">
                <a:extLst>
                  <a:ext uri="{FF2B5EF4-FFF2-40B4-BE49-F238E27FC236}">
                    <a16:creationId xmlns:a16="http://schemas.microsoft.com/office/drawing/2014/main" id="{43FFFF44-70B8-4E55-914D-1D300DD2693E}"/>
                  </a:ext>
                </a:extLst>
              </p:cNvPr>
              <p:cNvSpPr/>
              <p:nvPr/>
            </p:nvSpPr>
            <p:spPr>
              <a:xfrm>
                <a:off x="1150467" y="2768748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2" name="椭圆 161">
                <a:extLst>
                  <a:ext uri="{FF2B5EF4-FFF2-40B4-BE49-F238E27FC236}">
                    <a16:creationId xmlns:a16="http://schemas.microsoft.com/office/drawing/2014/main" id="{49D8217D-C3D6-46B2-8139-281258E7FFED}"/>
                  </a:ext>
                </a:extLst>
              </p:cNvPr>
              <p:cNvSpPr/>
              <p:nvPr/>
            </p:nvSpPr>
            <p:spPr>
              <a:xfrm>
                <a:off x="1150467" y="2499667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97787338-B764-414C-B8F9-9E4DEAACA99B}"/>
                </a:ext>
              </a:extLst>
            </p:cNvPr>
            <p:cNvGrpSpPr/>
            <p:nvPr/>
          </p:nvGrpSpPr>
          <p:grpSpPr>
            <a:xfrm>
              <a:off x="8479037" y="4387889"/>
              <a:ext cx="163270" cy="242516"/>
              <a:chOff x="981075" y="2499667"/>
              <a:chExt cx="205392" cy="305081"/>
            </a:xfrm>
            <a:solidFill>
              <a:schemeClr val="bg1"/>
            </a:solidFill>
          </p:grpSpPr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id="{A6737CAE-B5EF-4474-B8CA-B0D2441672B5}"/>
                  </a:ext>
                </a:extLst>
              </p:cNvPr>
              <p:cNvSpPr/>
              <p:nvPr/>
            </p:nvSpPr>
            <p:spPr>
              <a:xfrm>
                <a:off x="981075" y="2615449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id="{9CC7B75D-9CF6-49C8-BC17-EA499694933A}"/>
                  </a:ext>
                </a:extLst>
              </p:cNvPr>
              <p:cNvSpPr/>
              <p:nvPr/>
            </p:nvSpPr>
            <p:spPr>
              <a:xfrm>
                <a:off x="1073806" y="2550256"/>
                <a:ext cx="53648" cy="536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5" name="椭圆 154">
                <a:extLst>
                  <a:ext uri="{FF2B5EF4-FFF2-40B4-BE49-F238E27FC236}">
                    <a16:creationId xmlns:a16="http://schemas.microsoft.com/office/drawing/2014/main" id="{8D2125D3-0AE6-40A2-A995-A5AC10A2E0C1}"/>
                  </a:ext>
                </a:extLst>
              </p:cNvPr>
              <p:cNvSpPr/>
              <p:nvPr/>
            </p:nvSpPr>
            <p:spPr>
              <a:xfrm>
                <a:off x="1073806" y="2703194"/>
                <a:ext cx="53648" cy="536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6" name="椭圆 155">
                <a:extLst>
                  <a:ext uri="{FF2B5EF4-FFF2-40B4-BE49-F238E27FC236}">
                    <a16:creationId xmlns:a16="http://schemas.microsoft.com/office/drawing/2014/main" id="{38723F3E-0829-4551-98DB-EF862CFBDCFD}"/>
                  </a:ext>
                </a:extLst>
              </p:cNvPr>
              <p:cNvSpPr/>
              <p:nvPr/>
            </p:nvSpPr>
            <p:spPr>
              <a:xfrm>
                <a:off x="1150467" y="2768748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7" name="椭圆 156">
                <a:extLst>
                  <a:ext uri="{FF2B5EF4-FFF2-40B4-BE49-F238E27FC236}">
                    <a16:creationId xmlns:a16="http://schemas.microsoft.com/office/drawing/2014/main" id="{A69B8AC2-65CD-45B7-8C26-C5D51349320E}"/>
                  </a:ext>
                </a:extLst>
              </p:cNvPr>
              <p:cNvSpPr/>
              <p:nvPr/>
            </p:nvSpPr>
            <p:spPr>
              <a:xfrm>
                <a:off x="1150467" y="2499667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562B0ED2-F9F1-4C64-8F13-5B7730C84A5C}"/>
                </a:ext>
              </a:extLst>
            </p:cNvPr>
            <p:cNvGrpSpPr/>
            <p:nvPr/>
          </p:nvGrpSpPr>
          <p:grpSpPr>
            <a:xfrm rot="10800000">
              <a:off x="3681310" y="4393780"/>
              <a:ext cx="163270" cy="242516"/>
              <a:chOff x="981075" y="2499667"/>
              <a:chExt cx="205392" cy="305081"/>
            </a:xfrm>
            <a:solidFill>
              <a:schemeClr val="bg1"/>
            </a:solidFill>
          </p:grpSpPr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id="{B78CBE47-8B31-48EB-92DA-2FC8FF9EF493}"/>
                  </a:ext>
                </a:extLst>
              </p:cNvPr>
              <p:cNvSpPr/>
              <p:nvPr/>
            </p:nvSpPr>
            <p:spPr>
              <a:xfrm>
                <a:off x="981075" y="2615449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F97F3FAE-016B-46F2-9C3E-7A5E233F934F}"/>
                  </a:ext>
                </a:extLst>
              </p:cNvPr>
              <p:cNvSpPr/>
              <p:nvPr/>
            </p:nvSpPr>
            <p:spPr>
              <a:xfrm>
                <a:off x="1073806" y="2550256"/>
                <a:ext cx="53648" cy="536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FFAA8418-8155-44AA-A0FE-F33590CC37E4}"/>
                  </a:ext>
                </a:extLst>
              </p:cNvPr>
              <p:cNvSpPr/>
              <p:nvPr/>
            </p:nvSpPr>
            <p:spPr>
              <a:xfrm>
                <a:off x="1073806" y="2703194"/>
                <a:ext cx="53648" cy="536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id="{50D1CEC7-61DF-4310-921B-B89C6D4AAED7}"/>
                  </a:ext>
                </a:extLst>
              </p:cNvPr>
              <p:cNvSpPr/>
              <p:nvPr/>
            </p:nvSpPr>
            <p:spPr>
              <a:xfrm>
                <a:off x="1150467" y="2768748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椭圆 151">
                <a:extLst>
                  <a:ext uri="{FF2B5EF4-FFF2-40B4-BE49-F238E27FC236}">
                    <a16:creationId xmlns:a16="http://schemas.microsoft.com/office/drawing/2014/main" id="{64278076-4A26-478A-92E0-4D2F9000C82A}"/>
                  </a:ext>
                </a:extLst>
              </p:cNvPr>
              <p:cNvSpPr/>
              <p:nvPr/>
            </p:nvSpPr>
            <p:spPr>
              <a:xfrm>
                <a:off x="1150467" y="2499667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0" name="组合 89">
              <a:extLst>
                <a:ext uri="{FF2B5EF4-FFF2-40B4-BE49-F238E27FC236}">
                  <a16:creationId xmlns:a16="http://schemas.microsoft.com/office/drawing/2014/main" id="{6CC08CDA-5295-49B3-914C-1E8B8A41A65F}"/>
                </a:ext>
              </a:extLst>
            </p:cNvPr>
            <p:cNvGrpSpPr/>
            <p:nvPr/>
          </p:nvGrpSpPr>
          <p:grpSpPr>
            <a:xfrm rot="10800000">
              <a:off x="4358442" y="2577833"/>
              <a:ext cx="163270" cy="242516"/>
              <a:chOff x="981075" y="2499667"/>
              <a:chExt cx="205392" cy="305081"/>
            </a:xfrm>
            <a:solidFill>
              <a:schemeClr val="bg1"/>
            </a:solidFill>
          </p:grpSpPr>
          <p:sp>
            <p:nvSpPr>
              <p:cNvPr id="143" name="椭圆 142">
                <a:extLst>
                  <a:ext uri="{FF2B5EF4-FFF2-40B4-BE49-F238E27FC236}">
                    <a16:creationId xmlns:a16="http://schemas.microsoft.com/office/drawing/2014/main" id="{120C08AD-BD39-4DD0-9871-8B1D3E0E1BDE}"/>
                  </a:ext>
                </a:extLst>
              </p:cNvPr>
              <p:cNvSpPr/>
              <p:nvPr/>
            </p:nvSpPr>
            <p:spPr>
              <a:xfrm>
                <a:off x="981075" y="2615449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4" name="椭圆 143">
                <a:extLst>
                  <a:ext uri="{FF2B5EF4-FFF2-40B4-BE49-F238E27FC236}">
                    <a16:creationId xmlns:a16="http://schemas.microsoft.com/office/drawing/2014/main" id="{BD080FD6-8BA2-45C2-B98E-DB8A428E2398}"/>
                  </a:ext>
                </a:extLst>
              </p:cNvPr>
              <p:cNvSpPr/>
              <p:nvPr/>
            </p:nvSpPr>
            <p:spPr>
              <a:xfrm>
                <a:off x="1073806" y="2550256"/>
                <a:ext cx="53648" cy="536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5" name="椭圆 144">
                <a:extLst>
                  <a:ext uri="{FF2B5EF4-FFF2-40B4-BE49-F238E27FC236}">
                    <a16:creationId xmlns:a16="http://schemas.microsoft.com/office/drawing/2014/main" id="{E191724D-D853-4067-8853-AFB6D2B35AD5}"/>
                  </a:ext>
                </a:extLst>
              </p:cNvPr>
              <p:cNvSpPr/>
              <p:nvPr/>
            </p:nvSpPr>
            <p:spPr>
              <a:xfrm>
                <a:off x="1073806" y="2703194"/>
                <a:ext cx="53648" cy="536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id="{22FF3EB3-E2C2-4B3C-8B87-E974E958E91A}"/>
                  </a:ext>
                </a:extLst>
              </p:cNvPr>
              <p:cNvSpPr/>
              <p:nvPr/>
            </p:nvSpPr>
            <p:spPr>
              <a:xfrm>
                <a:off x="1150467" y="2768748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7" name="椭圆 146">
                <a:extLst>
                  <a:ext uri="{FF2B5EF4-FFF2-40B4-BE49-F238E27FC236}">
                    <a16:creationId xmlns:a16="http://schemas.microsoft.com/office/drawing/2014/main" id="{6F983361-B8D6-4C9E-A753-49BE8F0A0F44}"/>
                  </a:ext>
                </a:extLst>
              </p:cNvPr>
              <p:cNvSpPr/>
              <p:nvPr/>
            </p:nvSpPr>
            <p:spPr>
              <a:xfrm>
                <a:off x="1150467" y="2499667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1" name="Freeform 16">
              <a:extLst>
                <a:ext uri="{FF2B5EF4-FFF2-40B4-BE49-F238E27FC236}">
                  <a16:creationId xmlns:a16="http://schemas.microsoft.com/office/drawing/2014/main" id="{A741597B-2077-4D5A-A8BD-C7DD6681E28A}"/>
                </a:ext>
              </a:extLst>
            </p:cNvPr>
            <p:cNvSpPr/>
            <p:nvPr/>
          </p:nvSpPr>
          <p:spPr bwMode="auto">
            <a:xfrm rot="20417118">
              <a:off x="6281907" y="3030966"/>
              <a:ext cx="1810042" cy="1540803"/>
            </a:xfrm>
            <a:custGeom>
              <a:avLst/>
              <a:gdLst>
                <a:gd name="T0" fmla="*/ 0 w 709"/>
                <a:gd name="T1" fmla="*/ 374 h 688"/>
                <a:gd name="T2" fmla="*/ 709 w 709"/>
                <a:gd name="T3" fmla="*/ 152 h 688"/>
                <a:gd name="T4" fmla="*/ 31 w 709"/>
                <a:gd name="T5" fmla="*/ 435 h 688"/>
                <a:gd name="T6" fmla="*/ 392 w 709"/>
                <a:gd name="T7" fmla="*/ 290 h 688"/>
                <a:gd name="T8" fmla="*/ 0 w 709"/>
                <a:gd name="T9" fmla="*/ 374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9" h="688">
                  <a:moveTo>
                    <a:pt x="0" y="374"/>
                  </a:moveTo>
                  <a:cubicBezTo>
                    <a:pt x="0" y="374"/>
                    <a:pt x="171" y="0"/>
                    <a:pt x="709" y="152"/>
                  </a:cubicBezTo>
                  <a:cubicBezTo>
                    <a:pt x="709" y="152"/>
                    <a:pt x="527" y="688"/>
                    <a:pt x="31" y="435"/>
                  </a:cubicBezTo>
                  <a:cubicBezTo>
                    <a:pt x="31" y="435"/>
                    <a:pt x="203" y="328"/>
                    <a:pt x="392" y="290"/>
                  </a:cubicBezTo>
                  <a:cubicBezTo>
                    <a:pt x="392" y="290"/>
                    <a:pt x="165" y="284"/>
                    <a:pt x="0" y="374"/>
                  </a:cubicBezTo>
                  <a:close/>
                </a:path>
              </a:pathLst>
            </a:custGeom>
            <a:solidFill>
              <a:srgbClr val="3C53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DA12EEAD-6BAF-48C1-89ED-8A4136A483D6}"/>
                </a:ext>
              </a:extLst>
            </p:cNvPr>
            <p:cNvGrpSpPr/>
            <p:nvPr/>
          </p:nvGrpSpPr>
          <p:grpSpPr>
            <a:xfrm rot="10800000">
              <a:off x="5993435" y="2198217"/>
              <a:ext cx="163270" cy="242516"/>
              <a:chOff x="981075" y="2499667"/>
              <a:chExt cx="205392" cy="305081"/>
            </a:xfrm>
            <a:solidFill>
              <a:schemeClr val="bg1"/>
            </a:solidFill>
          </p:grpSpPr>
          <p:sp>
            <p:nvSpPr>
              <p:cNvPr id="138" name="椭圆 137">
                <a:extLst>
                  <a:ext uri="{FF2B5EF4-FFF2-40B4-BE49-F238E27FC236}">
                    <a16:creationId xmlns:a16="http://schemas.microsoft.com/office/drawing/2014/main" id="{2F7FBB73-47E3-48B1-9829-7738B0772942}"/>
                  </a:ext>
                </a:extLst>
              </p:cNvPr>
              <p:cNvSpPr/>
              <p:nvPr/>
            </p:nvSpPr>
            <p:spPr>
              <a:xfrm>
                <a:off x="981075" y="2615449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椭圆 138">
                <a:extLst>
                  <a:ext uri="{FF2B5EF4-FFF2-40B4-BE49-F238E27FC236}">
                    <a16:creationId xmlns:a16="http://schemas.microsoft.com/office/drawing/2014/main" id="{B161BF15-38D5-442B-A013-23132DDDC8A8}"/>
                  </a:ext>
                </a:extLst>
              </p:cNvPr>
              <p:cNvSpPr/>
              <p:nvPr/>
            </p:nvSpPr>
            <p:spPr>
              <a:xfrm>
                <a:off x="1073806" y="2550256"/>
                <a:ext cx="53648" cy="536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椭圆 139">
                <a:extLst>
                  <a:ext uri="{FF2B5EF4-FFF2-40B4-BE49-F238E27FC236}">
                    <a16:creationId xmlns:a16="http://schemas.microsoft.com/office/drawing/2014/main" id="{2F1A1A89-8F01-4AA5-86DB-5426A6DB39A4}"/>
                  </a:ext>
                </a:extLst>
              </p:cNvPr>
              <p:cNvSpPr/>
              <p:nvPr/>
            </p:nvSpPr>
            <p:spPr>
              <a:xfrm>
                <a:off x="1073806" y="2703194"/>
                <a:ext cx="53648" cy="536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1" name="椭圆 140">
                <a:extLst>
                  <a:ext uri="{FF2B5EF4-FFF2-40B4-BE49-F238E27FC236}">
                    <a16:creationId xmlns:a16="http://schemas.microsoft.com/office/drawing/2014/main" id="{6FCB25EF-96C3-4AB3-8300-E38EE8468264}"/>
                  </a:ext>
                </a:extLst>
              </p:cNvPr>
              <p:cNvSpPr/>
              <p:nvPr/>
            </p:nvSpPr>
            <p:spPr>
              <a:xfrm>
                <a:off x="1150467" y="2768748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2" name="椭圆 141">
                <a:extLst>
                  <a:ext uri="{FF2B5EF4-FFF2-40B4-BE49-F238E27FC236}">
                    <a16:creationId xmlns:a16="http://schemas.microsoft.com/office/drawing/2014/main" id="{333C5422-BB07-47C2-A367-58B331D897A5}"/>
                  </a:ext>
                </a:extLst>
              </p:cNvPr>
              <p:cNvSpPr/>
              <p:nvPr/>
            </p:nvSpPr>
            <p:spPr>
              <a:xfrm>
                <a:off x="1150467" y="2499667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571D9695-BB28-41C8-AFA0-DB6494FB6C21}"/>
                </a:ext>
              </a:extLst>
            </p:cNvPr>
            <p:cNvGrpSpPr/>
            <p:nvPr/>
          </p:nvGrpSpPr>
          <p:grpSpPr>
            <a:xfrm rot="10800000">
              <a:off x="7977015" y="4670028"/>
              <a:ext cx="163270" cy="242516"/>
              <a:chOff x="981075" y="2499667"/>
              <a:chExt cx="205392" cy="305081"/>
            </a:xfrm>
            <a:solidFill>
              <a:schemeClr val="bg1"/>
            </a:solidFill>
          </p:grpSpPr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80CA8771-5ADD-4B65-B45A-907BCA9FDFAE}"/>
                  </a:ext>
                </a:extLst>
              </p:cNvPr>
              <p:cNvSpPr/>
              <p:nvPr/>
            </p:nvSpPr>
            <p:spPr>
              <a:xfrm>
                <a:off x="981075" y="2615449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7C9CAB60-6E55-4CBB-AA8D-F8440A9C6328}"/>
                  </a:ext>
                </a:extLst>
              </p:cNvPr>
              <p:cNvSpPr/>
              <p:nvPr/>
            </p:nvSpPr>
            <p:spPr>
              <a:xfrm>
                <a:off x="1073806" y="2550256"/>
                <a:ext cx="53648" cy="536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26D657DF-857E-4ABC-9CFF-11FFBC6EF533}"/>
                  </a:ext>
                </a:extLst>
              </p:cNvPr>
              <p:cNvSpPr/>
              <p:nvPr/>
            </p:nvSpPr>
            <p:spPr>
              <a:xfrm>
                <a:off x="1073806" y="2703194"/>
                <a:ext cx="53648" cy="536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3CF163F0-1A36-44E5-A736-0EBFC83787DD}"/>
                  </a:ext>
                </a:extLst>
              </p:cNvPr>
              <p:cNvSpPr/>
              <p:nvPr/>
            </p:nvSpPr>
            <p:spPr>
              <a:xfrm>
                <a:off x="1150467" y="2768748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37A6F06A-4580-4FEE-B4CE-58C27A32A2E7}"/>
                  </a:ext>
                </a:extLst>
              </p:cNvPr>
              <p:cNvSpPr/>
              <p:nvPr/>
            </p:nvSpPr>
            <p:spPr>
              <a:xfrm>
                <a:off x="1150467" y="2499667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35D44E4E-CC76-4A04-B5D9-36694612A0E0}"/>
                </a:ext>
              </a:extLst>
            </p:cNvPr>
            <p:cNvGrpSpPr/>
            <p:nvPr/>
          </p:nvGrpSpPr>
          <p:grpSpPr>
            <a:xfrm rot="10800000">
              <a:off x="7679788" y="2992616"/>
              <a:ext cx="163270" cy="242516"/>
              <a:chOff x="981075" y="2499667"/>
              <a:chExt cx="205392" cy="305081"/>
            </a:xfrm>
            <a:solidFill>
              <a:schemeClr val="bg1"/>
            </a:solidFill>
          </p:grpSpPr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EBF52618-DE1F-40AC-9099-FD8E1FAF07F8}"/>
                  </a:ext>
                </a:extLst>
              </p:cNvPr>
              <p:cNvSpPr/>
              <p:nvPr/>
            </p:nvSpPr>
            <p:spPr>
              <a:xfrm>
                <a:off x="981075" y="2615449"/>
                <a:ext cx="76200" cy="762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5BD99333-80B5-4F20-AAFD-B09AD6E7025A}"/>
                  </a:ext>
                </a:extLst>
              </p:cNvPr>
              <p:cNvSpPr/>
              <p:nvPr/>
            </p:nvSpPr>
            <p:spPr>
              <a:xfrm>
                <a:off x="1073806" y="2550256"/>
                <a:ext cx="53648" cy="536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06328CFF-6284-4D6D-8985-76CB6EE57C79}"/>
                  </a:ext>
                </a:extLst>
              </p:cNvPr>
              <p:cNvSpPr/>
              <p:nvPr/>
            </p:nvSpPr>
            <p:spPr>
              <a:xfrm>
                <a:off x="1073806" y="2703194"/>
                <a:ext cx="53648" cy="5364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EC3ED707-CA61-4000-972F-7506AF0EF084}"/>
                  </a:ext>
                </a:extLst>
              </p:cNvPr>
              <p:cNvSpPr/>
              <p:nvPr/>
            </p:nvSpPr>
            <p:spPr>
              <a:xfrm>
                <a:off x="1150467" y="2768748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F006085A-0C30-4F24-B58B-8CA8BC148E17}"/>
                  </a:ext>
                </a:extLst>
              </p:cNvPr>
              <p:cNvSpPr/>
              <p:nvPr/>
            </p:nvSpPr>
            <p:spPr>
              <a:xfrm>
                <a:off x="1150467" y="2499667"/>
                <a:ext cx="36000" cy="360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25BEAA97-AB97-4FFF-BC48-2FC508BFD5CA}"/>
              </a:ext>
            </a:extLst>
          </p:cNvPr>
          <p:cNvGrpSpPr/>
          <p:nvPr/>
        </p:nvGrpSpPr>
        <p:grpSpPr>
          <a:xfrm>
            <a:off x="1810731" y="1205078"/>
            <a:ext cx="644901" cy="656185"/>
            <a:chOff x="8990712" y="4687025"/>
            <a:chExt cx="1118236" cy="1118236"/>
          </a:xfrm>
        </p:grpSpPr>
        <p:grpSp>
          <p:nvGrpSpPr>
            <p:cNvPr id="163" name="组合 162">
              <a:extLst>
                <a:ext uri="{FF2B5EF4-FFF2-40B4-BE49-F238E27FC236}">
                  <a16:creationId xmlns:a16="http://schemas.microsoft.com/office/drawing/2014/main" id="{37A1159C-F86D-4BD0-8B42-9238422CA469}"/>
                </a:ext>
              </a:extLst>
            </p:cNvPr>
            <p:cNvGrpSpPr/>
            <p:nvPr/>
          </p:nvGrpSpPr>
          <p:grpSpPr>
            <a:xfrm>
              <a:off x="8990712" y="4967429"/>
              <a:ext cx="1118236" cy="837832"/>
              <a:chOff x="6153150" y="6072188"/>
              <a:chExt cx="1050925" cy="787400"/>
            </a:xfrm>
          </p:grpSpPr>
          <p:sp>
            <p:nvSpPr>
              <p:cNvPr id="164" name="Freeform 353">
                <a:extLst>
                  <a:ext uri="{FF2B5EF4-FFF2-40B4-BE49-F238E27FC236}">
                    <a16:creationId xmlns:a16="http://schemas.microsoft.com/office/drawing/2014/main" id="{84B611B0-65A7-4E08-837D-DAE86711858F}"/>
                  </a:ext>
                </a:extLst>
              </p:cNvPr>
              <p:cNvSpPr/>
              <p:nvPr/>
            </p:nvSpPr>
            <p:spPr bwMode="auto">
              <a:xfrm>
                <a:off x="6153150" y="6283325"/>
                <a:ext cx="673100" cy="327025"/>
              </a:xfrm>
              <a:custGeom>
                <a:avLst/>
                <a:gdLst>
                  <a:gd name="T0" fmla="*/ 1 w 651"/>
                  <a:gd name="T1" fmla="*/ 34 h 316"/>
                  <a:gd name="T2" fmla="*/ 0 w 651"/>
                  <a:gd name="T3" fmla="*/ 48 h 316"/>
                  <a:gd name="T4" fmla="*/ 77 w 651"/>
                  <a:gd name="T5" fmla="*/ 316 h 316"/>
                  <a:gd name="T6" fmla="*/ 188 w 651"/>
                  <a:gd name="T7" fmla="*/ 251 h 316"/>
                  <a:gd name="T8" fmla="*/ 264 w 651"/>
                  <a:gd name="T9" fmla="*/ 208 h 316"/>
                  <a:gd name="T10" fmla="*/ 386 w 651"/>
                  <a:gd name="T11" fmla="*/ 155 h 316"/>
                  <a:gd name="T12" fmla="*/ 651 w 651"/>
                  <a:gd name="T13" fmla="*/ 57 h 316"/>
                  <a:gd name="T14" fmla="*/ 378 w 651"/>
                  <a:gd name="T15" fmla="*/ 9 h 316"/>
                  <a:gd name="T16" fmla="*/ 1 w 651"/>
                  <a:gd name="T17" fmla="*/ 3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1" h="316">
                    <a:moveTo>
                      <a:pt x="1" y="34"/>
                    </a:moveTo>
                    <a:cubicBezTo>
                      <a:pt x="1" y="39"/>
                      <a:pt x="0" y="43"/>
                      <a:pt x="0" y="48"/>
                    </a:cubicBezTo>
                    <a:cubicBezTo>
                      <a:pt x="0" y="146"/>
                      <a:pt x="29" y="238"/>
                      <a:pt x="77" y="316"/>
                    </a:cubicBezTo>
                    <a:cubicBezTo>
                      <a:pt x="114" y="294"/>
                      <a:pt x="151" y="272"/>
                      <a:pt x="188" y="251"/>
                    </a:cubicBezTo>
                    <a:cubicBezTo>
                      <a:pt x="213" y="236"/>
                      <a:pt x="238" y="221"/>
                      <a:pt x="264" y="208"/>
                    </a:cubicBezTo>
                    <a:cubicBezTo>
                      <a:pt x="304" y="188"/>
                      <a:pt x="345" y="171"/>
                      <a:pt x="386" y="155"/>
                    </a:cubicBezTo>
                    <a:cubicBezTo>
                      <a:pt x="474" y="121"/>
                      <a:pt x="562" y="87"/>
                      <a:pt x="651" y="57"/>
                    </a:cubicBezTo>
                    <a:cubicBezTo>
                      <a:pt x="562" y="33"/>
                      <a:pt x="471" y="15"/>
                      <a:pt x="378" y="9"/>
                    </a:cubicBezTo>
                    <a:cubicBezTo>
                      <a:pt x="252" y="0"/>
                      <a:pt x="125" y="13"/>
                      <a:pt x="1" y="34"/>
                    </a:cubicBezTo>
                    <a:close/>
                  </a:path>
                </a:pathLst>
              </a:custGeom>
              <a:solidFill>
                <a:srgbClr val="CE93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Freeform 354">
                <a:extLst>
                  <a:ext uri="{FF2B5EF4-FFF2-40B4-BE49-F238E27FC236}">
                    <a16:creationId xmlns:a16="http://schemas.microsoft.com/office/drawing/2014/main" id="{EE9E3178-35FA-4667-9132-73D1983A7928}"/>
                  </a:ext>
                </a:extLst>
              </p:cNvPr>
              <p:cNvSpPr/>
              <p:nvPr/>
            </p:nvSpPr>
            <p:spPr bwMode="auto">
              <a:xfrm>
                <a:off x="6232525" y="6253163"/>
                <a:ext cx="971550" cy="398463"/>
              </a:xfrm>
              <a:custGeom>
                <a:avLst/>
                <a:gdLst>
                  <a:gd name="T0" fmla="*/ 939 w 939"/>
                  <a:gd name="T1" fmla="*/ 78 h 385"/>
                  <a:gd name="T2" fmla="*/ 933 w 939"/>
                  <a:gd name="T3" fmla="*/ 0 h 385"/>
                  <a:gd name="T4" fmla="*/ 309 w 939"/>
                  <a:gd name="T5" fmla="*/ 185 h 385"/>
                  <a:gd name="T6" fmla="*/ 187 w 939"/>
                  <a:gd name="T7" fmla="*/ 238 h 385"/>
                  <a:gd name="T8" fmla="*/ 111 w 939"/>
                  <a:gd name="T9" fmla="*/ 281 h 385"/>
                  <a:gd name="T10" fmla="*/ 0 w 939"/>
                  <a:gd name="T11" fmla="*/ 346 h 385"/>
                  <a:gd name="T12" fmla="*/ 27 w 939"/>
                  <a:gd name="T13" fmla="*/ 385 h 385"/>
                  <a:gd name="T14" fmla="*/ 927 w 939"/>
                  <a:gd name="T15" fmla="*/ 188 h 385"/>
                  <a:gd name="T16" fmla="*/ 939 w 939"/>
                  <a:gd name="T17" fmla="*/ 78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9" h="385">
                    <a:moveTo>
                      <a:pt x="939" y="78"/>
                    </a:moveTo>
                    <a:cubicBezTo>
                      <a:pt x="939" y="51"/>
                      <a:pt x="937" y="25"/>
                      <a:pt x="933" y="0"/>
                    </a:cubicBezTo>
                    <a:cubicBezTo>
                      <a:pt x="718" y="28"/>
                      <a:pt x="512" y="105"/>
                      <a:pt x="309" y="185"/>
                    </a:cubicBezTo>
                    <a:cubicBezTo>
                      <a:pt x="268" y="201"/>
                      <a:pt x="227" y="218"/>
                      <a:pt x="187" y="238"/>
                    </a:cubicBezTo>
                    <a:cubicBezTo>
                      <a:pt x="161" y="251"/>
                      <a:pt x="136" y="266"/>
                      <a:pt x="111" y="281"/>
                    </a:cubicBezTo>
                    <a:cubicBezTo>
                      <a:pt x="74" y="302"/>
                      <a:pt x="37" y="324"/>
                      <a:pt x="0" y="346"/>
                    </a:cubicBezTo>
                    <a:cubicBezTo>
                      <a:pt x="8" y="359"/>
                      <a:pt x="17" y="372"/>
                      <a:pt x="27" y="385"/>
                    </a:cubicBezTo>
                    <a:cubicBezTo>
                      <a:pt x="308" y="257"/>
                      <a:pt x="618" y="201"/>
                      <a:pt x="927" y="188"/>
                    </a:cubicBezTo>
                    <a:cubicBezTo>
                      <a:pt x="935" y="152"/>
                      <a:pt x="939" y="115"/>
                      <a:pt x="939" y="78"/>
                    </a:cubicBezTo>
                    <a:close/>
                  </a:path>
                </a:pathLst>
              </a:custGeom>
              <a:solidFill>
                <a:srgbClr val="F2CD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Freeform 355">
                <a:extLst>
                  <a:ext uri="{FF2B5EF4-FFF2-40B4-BE49-F238E27FC236}">
                    <a16:creationId xmlns:a16="http://schemas.microsoft.com/office/drawing/2014/main" id="{21B93561-04A6-4B18-B232-6685CD2BC418}"/>
                  </a:ext>
                </a:extLst>
              </p:cNvPr>
              <p:cNvSpPr/>
              <p:nvPr/>
            </p:nvSpPr>
            <p:spPr bwMode="auto">
              <a:xfrm>
                <a:off x="6286500" y="6559550"/>
                <a:ext cx="842963" cy="300038"/>
              </a:xfrm>
              <a:custGeom>
                <a:avLst/>
                <a:gdLst>
                  <a:gd name="T0" fmla="*/ 482 w 816"/>
                  <a:gd name="T1" fmla="*/ 29 h 290"/>
                  <a:gd name="T2" fmla="*/ 375 w 816"/>
                  <a:gd name="T3" fmla="*/ 62 h 290"/>
                  <a:gd name="T4" fmla="*/ 248 w 816"/>
                  <a:gd name="T5" fmla="*/ 58 h 290"/>
                  <a:gd name="T6" fmla="*/ 65 w 816"/>
                  <a:gd name="T7" fmla="*/ 93 h 290"/>
                  <a:gd name="T8" fmla="*/ 0 w 816"/>
                  <a:gd name="T9" fmla="*/ 119 h 290"/>
                  <a:gd name="T10" fmla="*/ 379 w 816"/>
                  <a:gd name="T11" fmla="*/ 290 h 290"/>
                  <a:gd name="T12" fmla="*/ 816 w 816"/>
                  <a:gd name="T13" fmla="*/ 41 h 290"/>
                  <a:gd name="T14" fmla="*/ 482 w 816"/>
                  <a:gd name="T15" fmla="*/ 29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16" h="290">
                    <a:moveTo>
                      <a:pt x="482" y="29"/>
                    </a:moveTo>
                    <a:cubicBezTo>
                      <a:pt x="446" y="38"/>
                      <a:pt x="412" y="56"/>
                      <a:pt x="375" y="62"/>
                    </a:cubicBezTo>
                    <a:cubicBezTo>
                      <a:pt x="333" y="69"/>
                      <a:pt x="290" y="60"/>
                      <a:pt x="248" y="58"/>
                    </a:cubicBezTo>
                    <a:cubicBezTo>
                      <a:pt x="185" y="55"/>
                      <a:pt x="121" y="67"/>
                      <a:pt x="65" y="93"/>
                    </a:cubicBezTo>
                    <a:cubicBezTo>
                      <a:pt x="44" y="103"/>
                      <a:pt x="22" y="114"/>
                      <a:pt x="0" y="119"/>
                    </a:cubicBezTo>
                    <a:cubicBezTo>
                      <a:pt x="93" y="224"/>
                      <a:pt x="229" y="290"/>
                      <a:pt x="379" y="290"/>
                    </a:cubicBezTo>
                    <a:cubicBezTo>
                      <a:pt x="565" y="290"/>
                      <a:pt x="728" y="190"/>
                      <a:pt x="816" y="41"/>
                    </a:cubicBezTo>
                    <a:cubicBezTo>
                      <a:pt x="707" y="50"/>
                      <a:pt x="590" y="0"/>
                      <a:pt x="482" y="29"/>
                    </a:cubicBezTo>
                    <a:close/>
                  </a:path>
                </a:pathLst>
              </a:custGeom>
              <a:solidFill>
                <a:srgbClr val="F2CD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Freeform 356">
                <a:extLst>
                  <a:ext uri="{FF2B5EF4-FFF2-40B4-BE49-F238E27FC236}">
                    <a16:creationId xmlns:a16="http://schemas.microsoft.com/office/drawing/2014/main" id="{B6DDE445-13C8-4D5E-9504-9CCF46CFD63A}"/>
                  </a:ext>
                </a:extLst>
              </p:cNvPr>
              <p:cNvSpPr/>
              <p:nvPr/>
            </p:nvSpPr>
            <p:spPr bwMode="auto">
              <a:xfrm>
                <a:off x="6259513" y="6446838"/>
                <a:ext cx="931863" cy="234950"/>
              </a:xfrm>
              <a:custGeom>
                <a:avLst/>
                <a:gdLst>
                  <a:gd name="T0" fmla="*/ 273 w 900"/>
                  <a:gd name="T1" fmla="*/ 166 h 227"/>
                  <a:gd name="T2" fmla="*/ 400 w 900"/>
                  <a:gd name="T3" fmla="*/ 170 h 227"/>
                  <a:gd name="T4" fmla="*/ 507 w 900"/>
                  <a:gd name="T5" fmla="*/ 137 h 227"/>
                  <a:gd name="T6" fmla="*/ 841 w 900"/>
                  <a:gd name="T7" fmla="*/ 149 h 227"/>
                  <a:gd name="T8" fmla="*/ 900 w 900"/>
                  <a:gd name="T9" fmla="*/ 0 h 227"/>
                  <a:gd name="T10" fmla="*/ 0 w 900"/>
                  <a:gd name="T11" fmla="*/ 197 h 227"/>
                  <a:gd name="T12" fmla="*/ 25 w 900"/>
                  <a:gd name="T13" fmla="*/ 227 h 227"/>
                  <a:gd name="T14" fmla="*/ 90 w 900"/>
                  <a:gd name="T15" fmla="*/ 201 h 227"/>
                  <a:gd name="T16" fmla="*/ 273 w 900"/>
                  <a:gd name="T17" fmla="*/ 166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0" h="227">
                    <a:moveTo>
                      <a:pt x="273" y="166"/>
                    </a:moveTo>
                    <a:cubicBezTo>
                      <a:pt x="315" y="168"/>
                      <a:pt x="358" y="177"/>
                      <a:pt x="400" y="170"/>
                    </a:cubicBezTo>
                    <a:cubicBezTo>
                      <a:pt x="437" y="164"/>
                      <a:pt x="471" y="146"/>
                      <a:pt x="507" y="137"/>
                    </a:cubicBezTo>
                    <a:cubicBezTo>
                      <a:pt x="615" y="108"/>
                      <a:pt x="732" y="158"/>
                      <a:pt x="841" y="149"/>
                    </a:cubicBezTo>
                    <a:cubicBezTo>
                      <a:pt x="868" y="104"/>
                      <a:pt x="889" y="53"/>
                      <a:pt x="900" y="0"/>
                    </a:cubicBezTo>
                    <a:cubicBezTo>
                      <a:pt x="591" y="13"/>
                      <a:pt x="281" y="69"/>
                      <a:pt x="0" y="197"/>
                    </a:cubicBezTo>
                    <a:cubicBezTo>
                      <a:pt x="8" y="207"/>
                      <a:pt x="16" y="217"/>
                      <a:pt x="25" y="227"/>
                    </a:cubicBezTo>
                    <a:cubicBezTo>
                      <a:pt x="47" y="222"/>
                      <a:pt x="69" y="211"/>
                      <a:pt x="90" y="201"/>
                    </a:cubicBezTo>
                    <a:cubicBezTo>
                      <a:pt x="146" y="175"/>
                      <a:pt x="210" y="163"/>
                      <a:pt x="273" y="166"/>
                    </a:cubicBezTo>
                    <a:close/>
                  </a:path>
                </a:pathLst>
              </a:custGeom>
              <a:solidFill>
                <a:srgbClr val="D8B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Freeform 357">
                <a:extLst>
                  <a:ext uri="{FF2B5EF4-FFF2-40B4-BE49-F238E27FC236}">
                    <a16:creationId xmlns:a16="http://schemas.microsoft.com/office/drawing/2014/main" id="{6263F97D-7335-45A0-82A0-DFBD624C9A37}"/>
                  </a:ext>
                </a:extLst>
              </p:cNvPr>
              <p:cNvSpPr/>
              <p:nvPr/>
            </p:nvSpPr>
            <p:spPr bwMode="auto">
              <a:xfrm>
                <a:off x="6381750" y="6072188"/>
                <a:ext cx="393700" cy="255588"/>
              </a:xfrm>
              <a:custGeom>
                <a:avLst/>
                <a:gdLst>
                  <a:gd name="T0" fmla="*/ 190 w 380"/>
                  <a:gd name="T1" fmla="*/ 0 h 246"/>
                  <a:gd name="T2" fmla="*/ 0 w 380"/>
                  <a:gd name="T3" fmla="*/ 190 h 246"/>
                  <a:gd name="T4" fmla="*/ 2 w 380"/>
                  <a:gd name="T5" fmla="*/ 212 h 246"/>
                  <a:gd name="T6" fmla="*/ 156 w 380"/>
                  <a:gd name="T7" fmla="*/ 213 h 246"/>
                  <a:gd name="T8" fmla="*/ 371 w 380"/>
                  <a:gd name="T9" fmla="*/ 246 h 246"/>
                  <a:gd name="T10" fmla="*/ 380 w 380"/>
                  <a:gd name="T11" fmla="*/ 190 h 246"/>
                  <a:gd name="T12" fmla="*/ 190 w 380"/>
                  <a:gd name="T13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" h="246">
                    <a:moveTo>
                      <a:pt x="190" y="0"/>
                    </a:moveTo>
                    <a:cubicBezTo>
                      <a:pt x="85" y="0"/>
                      <a:pt x="0" y="85"/>
                      <a:pt x="0" y="190"/>
                    </a:cubicBezTo>
                    <a:cubicBezTo>
                      <a:pt x="0" y="197"/>
                      <a:pt x="1" y="205"/>
                      <a:pt x="2" y="212"/>
                    </a:cubicBezTo>
                    <a:cubicBezTo>
                      <a:pt x="53" y="209"/>
                      <a:pt x="105" y="209"/>
                      <a:pt x="156" y="213"/>
                    </a:cubicBezTo>
                    <a:cubicBezTo>
                      <a:pt x="229" y="218"/>
                      <a:pt x="300" y="230"/>
                      <a:pt x="371" y="246"/>
                    </a:cubicBezTo>
                    <a:cubicBezTo>
                      <a:pt x="377" y="228"/>
                      <a:pt x="380" y="209"/>
                      <a:pt x="380" y="190"/>
                    </a:cubicBezTo>
                    <a:cubicBezTo>
                      <a:pt x="380" y="85"/>
                      <a:pt x="295" y="0"/>
                      <a:pt x="190" y="0"/>
                    </a:cubicBezTo>
                    <a:close/>
                  </a:path>
                </a:pathLst>
              </a:custGeom>
              <a:solidFill>
                <a:srgbClr val="ECF0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9" name="Freeform 358">
              <a:extLst>
                <a:ext uri="{FF2B5EF4-FFF2-40B4-BE49-F238E27FC236}">
                  <a16:creationId xmlns:a16="http://schemas.microsoft.com/office/drawing/2014/main" id="{76959BAD-38AD-4678-83F7-6D3F7180BF02}"/>
                </a:ext>
              </a:extLst>
            </p:cNvPr>
            <p:cNvSpPr/>
            <p:nvPr/>
          </p:nvSpPr>
          <p:spPr bwMode="auto">
            <a:xfrm>
              <a:off x="8990712" y="4687025"/>
              <a:ext cx="1111479" cy="569253"/>
            </a:xfrm>
            <a:custGeom>
              <a:avLst/>
              <a:gdLst>
                <a:gd name="T0" fmla="*/ 1009 w 1009"/>
                <a:gd name="T1" fmla="*/ 430 h 517"/>
                <a:gd name="T2" fmla="*/ 507 w 1009"/>
                <a:gd name="T3" fmla="*/ 0 h 517"/>
                <a:gd name="T4" fmla="*/ 0 w 1009"/>
                <a:gd name="T5" fmla="*/ 494 h 517"/>
                <a:gd name="T6" fmla="*/ 223 w 1009"/>
                <a:gd name="T7" fmla="*/ 468 h 517"/>
                <a:gd name="T8" fmla="*/ 221 w 1009"/>
                <a:gd name="T9" fmla="*/ 446 h 517"/>
                <a:gd name="T10" fmla="*/ 411 w 1009"/>
                <a:gd name="T11" fmla="*/ 256 h 517"/>
                <a:gd name="T12" fmla="*/ 601 w 1009"/>
                <a:gd name="T13" fmla="*/ 446 h 517"/>
                <a:gd name="T14" fmla="*/ 592 w 1009"/>
                <a:gd name="T15" fmla="*/ 502 h 517"/>
                <a:gd name="T16" fmla="*/ 650 w 1009"/>
                <a:gd name="T17" fmla="*/ 517 h 517"/>
                <a:gd name="T18" fmla="*/ 1009 w 1009"/>
                <a:gd name="T19" fmla="*/ 430 h 5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9" h="517">
                  <a:moveTo>
                    <a:pt x="1009" y="430"/>
                  </a:moveTo>
                  <a:cubicBezTo>
                    <a:pt x="972" y="186"/>
                    <a:pt x="761" y="0"/>
                    <a:pt x="507" y="0"/>
                  </a:cubicBezTo>
                  <a:cubicBezTo>
                    <a:pt x="231" y="0"/>
                    <a:pt x="7" y="220"/>
                    <a:pt x="0" y="494"/>
                  </a:cubicBezTo>
                  <a:cubicBezTo>
                    <a:pt x="74" y="482"/>
                    <a:pt x="148" y="472"/>
                    <a:pt x="223" y="468"/>
                  </a:cubicBezTo>
                  <a:cubicBezTo>
                    <a:pt x="222" y="461"/>
                    <a:pt x="221" y="453"/>
                    <a:pt x="221" y="446"/>
                  </a:cubicBezTo>
                  <a:cubicBezTo>
                    <a:pt x="221" y="341"/>
                    <a:pt x="306" y="256"/>
                    <a:pt x="411" y="256"/>
                  </a:cubicBezTo>
                  <a:cubicBezTo>
                    <a:pt x="516" y="256"/>
                    <a:pt x="601" y="341"/>
                    <a:pt x="601" y="446"/>
                  </a:cubicBezTo>
                  <a:cubicBezTo>
                    <a:pt x="601" y="465"/>
                    <a:pt x="598" y="484"/>
                    <a:pt x="592" y="502"/>
                  </a:cubicBezTo>
                  <a:cubicBezTo>
                    <a:pt x="612" y="507"/>
                    <a:pt x="631" y="512"/>
                    <a:pt x="650" y="517"/>
                  </a:cubicBezTo>
                  <a:cubicBezTo>
                    <a:pt x="768" y="477"/>
                    <a:pt x="887" y="446"/>
                    <a:pt x="1009" y="430"/>
                  </a:cubicBezTo>
                  <a:close/>
                </a:path>
              </a:pathLst>
            </a:custGeom>
            <a:solidFill>
              <a:srgbClr val="24A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8377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0"/>
          <a:stretch>
            <a:fillRect/>
          </a:stretch>
        </p:blipFill>
        <p:spPr>
          <a:xfrm>
            <a:off x="7531510" y="0"/>
            <a:ext cx="4655941" cy="201757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2980937" y="2347600"/>
            <a:ext cx="560363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500" b="1" dirty="0">
                <a:solidFill>
                  <a:srgbClr val="080404"/>
                </a:solidFill>
                <a:latin typeface="Minion Pro Cond" panose="02040706060306020203" pitchFamily="18" charset="0"/>
                <a:ea typeface="Microsoft YaHei" panose="020B0503020204020204" pitchFamily="34" charset="-122"/>
              </a:rPr>
              <a:t>THANKS</a:t>
            </a:r>
            <a:endParaRPr lang="zh-CN" altLang="en-US" sz="11500" dirty="0">
              <a:solidFill>
                <a:srgbClr val="080404"/>
              </a:solidFill>
              <a:latin typeface="Minion Pro Cond" panose="02040706060306020203" pitchFamily="18" charset="0"/>
              <a:ea typeface="FZLanTingHeiS-UL-GB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785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组合 60"/>
          <p:cNvGrpSpPr/>
          <p:nvPr/>
        </p:nvGrpSpPr>
        <p:grpSpPr>
          <a:xfrm>
            <a:off x="16307" y="-1"/>
            <a:ext cx="4264989" cy="1048524"/>
            <a:chOff x="-171816" y="-1"/>
            <a:chExt cx="4452456" cy="1066932"/>
          </a:xfrm>
        </p:grpSpPr>
        <p:pic>
          <p:nvPicPr>
            <p:cNvPr id="62" name="图片 6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48"/>
            <a:stretch>
              <a:fillRect/>
            </a:stretch>
          </p:blipFill>
          <p:spPr>
            <a:xfrm rot="16200000">
              <a:off x="674650" y="-846467"/>
              <a:ext cx="584924" cy="2277856"/>
            </a:xfrm>
            <a:prstGeom prst="rect">
              <a:avLst/>
            </a:prstGeom>
          </p:spPr>
        </p:pic>
        <p:sp>
          <p:nvSpPr>
            <p:cNvPr id="63" name="文本框 62"/>
            <p:cNvSpPr txBox="1"/>
            <p:nvPr/>
          </p:nvSpPr>
          <p:spPr>
            <a:xfrm>
              <a:off x="247781" y="283982"/>
              <a:ext cx="4032859" cy="7829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Introduction</a:t>
              </a:r>
              <a:endParaRPr lang="zh-CN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 flipV="1">
              <a:off x="358577" y="949250"/>
              <a:ext cx="3213102" cy="49917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45" name="内容占位符 2">
            <a:extLst>
              <a:ext uri="{FF2B5EF4-FFF2-40B4-BE49-F238E27FC236}">
                <a16:creationId xmlns:a16="http://schemas.microsoft.com/office/drawing/2014/main" id="{5BD86612-4E65-4B0B-B171-0FF3A6AC4934}"/>
              </a:ext>
            </a:extLst>
          </p:cNvPr>
          <p:cNvSpPr txBox="1">
            <a:spLocks/>
          </p:cNvSpPr>
          <p:nvPr/>
        </p:nvSpPr>
        <p:spPr>
          <a:xfrm>
            <a:off x="661126" y="1427911"/>
            <a:ext cx="10515600" cy="43632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Owing to digital revolution, calling for education reform is ongoing. Technology-based learning is an effort to respond to it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(Collins &amp; Halverson, 2009)</a:t>
            </a:r>
            <a:r>
              <a:rPr lang="en-US" sz="2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Game-based learning (GBL).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Continuous exploration of the nature of learning, diverse learning theories have been proposed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Rennie &amp; Johnston, 2004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been used and examined in plenty of game-based learning practices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(Wu,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Chiou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Kao, Hu, &amp; Huang, 2012)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Periodically reviewing the literature on game-based learning is beneficial and desired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(Dempsey, Rasmussen, &amp; Lucassen, 1996; Hays, 2005; Wu, </a:t>
            </a:r>
            <a:r>
              <a:rPr lang="en-US" sz="16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Chiou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Kao, Hu, &amp; Huang, 2012)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solidFill>
                  <a:srgbClr val="3C53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investigate the development and trends on GBL studies published from 1997 to 2016.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60686EAF-D9B2-4008-834A-2965B50BA2C3}"/>
              </a:ext>
            </a:extLst>
          </p:cNvPr>
          <p:cNvGrpSpPr/>
          <p:nvPr/>
        </p:nvGrpSpPr>
        <p:grpSpPr>
          <a:xfrm>
            <a:off x="16307" y="-1"/>
            <a:ext cx="4264989" cy="1048524"/>
            <a:chOff x="-171816" y="-1"/>
            <a:chExt cx="4452456" cy="106693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681A5E2-C1F8-4B1C-A750-02CE2D781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48"/>
            <a:stretch>
              <a:fillRect/>
            </a:stretch>
          </p:blipFill>
          <p:spPr>
            <a:xfrm rot="16200000">
              <a:off x="674650" y="-846467"/>
              <a:ext cx="584924" cy="2277856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2AD9AED-1A85-4A0C-805F-34207FE9A35F}"/>
                </a:ext>
              </a:extLst>
            </p:cNvPr>
            <p:cNvSpPr txBox="1"/>
            <p:nvPr/>
          </p:nvSpPr>
          <p:spPr>
            <a:xfrm>
              <a:off x="247781" y="283982"/>
              <a:ext cx="4032859" cy="7829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Method</a:t>
              </a:r>
              <a:endParaRPr lang="zh-CN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12ACCCF-8C54-4E25-942A-E1555FE3F0BF}"/>
                </a:ext>
              </a:extLst>
            </p:cNvPr>
            <p:cNvSpPr/>
            <p:nvPr/>
          </p:nvSpPr>
          <p:spPr>
            <a:xfrm>
              <a:off x="358578" y="999166"/>
              <a:ext cx="2277857" cy="465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393B8F7D-376E-412B-8228-1824E0470F23}"/>
              </a:ext>
            </a:extLst>
          </p:cNvPr>
          <p:cNvGrpSpPr/>
          <p:nvPr/>
        </p:nvGrpSpPr>
        <p:grpSpPr>
          <a:xfrm>
            <a:off x="1275441" y="1325968"/>
            <a:ext cx="9083769" cy="5201096"/>
            <a:chOff x="1275441" y="1325968"/>
            <a:chExt cx="9083769" cy="5201096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E8F4B66-964D-4DB5-8CCA-72F8B1FACE55}"/>
                </a:ext>
              </a:extLst>
            </p:cNvPr>
            <p:cNvSpPr txBox="1"/>
            <p:nvPr/>
          </p:nvSpPr>
          <p:spPr>
            <a:xfrm>
              <a:off x="1275441" y="1325968"/>
              <a:ext cx="9083769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("game" or "gaming" or "gamification") and ("learning" or "education") </a:t>
              </a:r>
            </a:p>
            <a:p>
              <a:r>
                <a:rPr lang="en-US" sz="2400" dirty="0"/>
                <a:t>_________________________________________________________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0788D52-A351-44DB-923C-4AFBBB28771F}"/>
                </a:ext>
              </a:extLst>
            </p:cNvPr>
            <p:cNvSpPr/>
            <p:nvPr/>
          </p:nvSpPr>
          <p:spPr>
            <a:xfrm>
              <a:off x="3874169" y="2678770"/>
              <a:ext cx="3332748" cy="661737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Scopus database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563016B2-A81A-4C65-9C45-03ECD384730F}"/>
                </a:ext>
              </a:extLst>
            </p:cNvPr>
            <p:cNvSpPr txBox="1"/>
            <p:nvPr/>
          </p:nvSpPr>
          <p:spPr>
            <a:xfrm>
              <a:off x="3942691" y="4114391"/>
              <a:ext cx="3461337" cy="6001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32283 papers  </a:t>
              </a:r>
            </a:p>
            <a:p>
              <a:pPr algn="ctr"/>
              <a:r>
                <a:rPr lang="en-US" sz="900" b="1" dirty="0"/>
                <a:t>___________________________________________</a:t>
              </a:r>
            </a:p>
          </p:txBody>
        </p: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C3A1BF82-CA61-4BFE-83CE-DCDEBCC3D20E}"/>
                </a:ext>
              </a:extLst>
            </p:cNvPr>
            <p:cNvCxnSpPr>
              <a:cxnSpLocks/>
              <a:endCxn id="13" idx="0"/>
            </p:cNvCxnSpPr>
            <p:nvPr/>
          </p:nvCxnSpPr>
          <p:spPr>
            <a:xfrm>
              <a:off x="5540543" y="2156965"/>
              <a:ext cx="0" cy="521805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箭头连接符 15">
              <a:extLst>
                <a:ext uri="{FF2B5EF4-FFF2-40B4-BE49-F238E27FC236}">
                  <a16:creationId xmlns:a16="http://schemas.microsoft.com/office/drawing/2014/main" id="{BF4BC4A0-FFA2-4E92-9E91-E4A0E27E8692}"/>
                </a:ext>
              </a:extLst>
            </p:cNvPr>
            <p:cNvCxnSpPr/>
            <p:nvPr/>
          </p:nvCxnSpPr>
          <p:spPr>
            <a:xfrm>
              <a:off x="5540543" y="3429000"/>
              <a:ext cx="0" cy="61272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78E060FB-9E50-4361-B6D2-CD488835CA0A}"/>
                </a:ext>
              </a:extLst>
            </p:cNvPr>
            <p:cNvCxnSpPr/>
            <p:nvPr/>
          </p:nvCxnSpPr>
          <p:spPr>
            <a:xfrm>
              <a:off x="5540543" y="4791957"/>
              <a:ext cx="0" cy="612727"/>
            </a:xfrm>
            <a:prstGeom prst="straightConnector1">
              <a:avLst/>
            </a:prstGeom>
            <a:ln w="412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25976ADB-8B0C-43D2-B26D-7878FACDC6C5}"/>
                </a:ext>
              </a:extLst>
            </p:cNvPr>
            <p:cNvSpPr txBox="1"/>
            <p:nvPr/>
          </p:nvSpPr>
          <p:spPr>
            <a:xfrm>
              <a:off x="1371601" y="5696067"/>
              <a:ext cx="8987608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To examine the advancement and research trends of GBL studies  </a:t>
              </a:r>
            </a:p>
            <a:p>
              <a:pPr algn="ctr"/>
              <a:r>
                <a:rPr lang="en-US" sz="2400" dirty="0"/>
                <a:t>from the macro view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38D7D5B7-BA9E-4588-A37E-E81D8E7F07BE}"/>
                </a:ext>
              </a:extLst>
            </p:cNvPr>
            <p:cNvSpPr/>
            <p:nvPr/>
          </p:nvSpPr>
          <p:spPr>
            <a:xfrm>
              <a:off x="7615986" y="4742947"/>
              <a:ext cx="2261936" cy="661737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Inclusion criteria</a:t>
              </a:r>
            </a:p>
          </p:txBody>
        </p: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2F1098E9-19B1-4E6F-8511-E8C9B9039E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73360" y="5073815"/>
              <a:ext cx="1834345" cy="1"/>
            </a:xfrm>
            <a:prstGeom prst="straightConnector1">
              <a:avLst/>
            </a:prstGeom>
            <a:ln w="41275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乘号 20">
              <a:extLst>
                <a:ext uri="{FF2B5EF4-FFF2-40B4-BE49-F238E27FC236}">
                  <a16:creationId xmlns:a16="http://schemas.microsoft.com/office/drawing/2014/main" id="{F1B2C3D3-BA63-469D-877F-A039530E01F7}"/>
                </a:ext>
              </a:extLst>
            </p:cNvPr>
            <p:cNvSpPr/>
            <p:nvPr/>
          </p:nvSpPr>
          <p:spPr>
            <a:xfrm>
              <a:off x="6699581" y="4908646"/>
              <a:ext cx="276777" cy="379348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C7C504EF-CBC4-4786-8329-14EC61B62EC5}"/>
                </a:ext>
              </a:extLst>
            </p:cNvPr>
            <p:cNvSpPr/>
            <p:nvPr/>
          </p:nvSpPr>
          <p:spPr>
            <a:xfrm>
              <a:off x="1612233" y="3452654"/>
              <a:ext cx="2069429" cy="661737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1997 - 2016</a:t>
              </a:r>
            </a:p>
          </p:txBody>
        </p: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26429F85-332F-48F0-8233-79DB761D0903}"/>
                </a:ext>
              </a:extLst>
            </p:cNvPr>
            <p:cNvCxnSpPr>
              <a:cxnSpLocks/>
            </p:cNvCxnSpPr>
            <p:nvPr/>
          </p:nvCxnSpPr>
          <p:spPr>
            <a:xfrm>
              <a:off x="3789948" y="3783522"/>
              <a:ext cx="1586703" cy="0"/>
            </a:xfrm>
            <a:prstGeom prst="straightConnector1">
              <a:avLst/>
            </a:prstGeom>
            <a:ln w="41275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87817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60686EAF-D9B2-4008-834A-2965B50BA2C3}"/>
              </a:ext>
            </a:extLst>
          </p:cNvPr>
          <p:cNvGrpSpPr/>
          <p:nvPr/>
        </p:nvGrpSpPr>
        <p:grpSpPr>
          <a:xfrm>
            <a:off x="16307" y="-1"/>
            <a:ext cx="4264989" cy="1048524"/>
            <a:chOff x="-171816" y="-1"/>
            <a:chExt cx="4452456" cy="106693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681A5E2-C1F8-4B1C-A750-02CE2D781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48"/>
            <a:stretch>
              <a:fillRect/>
            </a:stretch>
          </p:blipFill>
          <p:spPr>
            <a:xfrm rot="16200000">
              <a:off x="674650" y="-846467"/>
              <a:ext cx="584924" cy="2277856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2AD9AED-1A85-4A0C-805F-34207FE9A35F}"/>
                </a:ext>
              </a:extLst>
            </p:cNvPr>
            <p:cNvSpPr txBox="1"/>
            <p:nvPr/>
          </p:nvSpPr>
          <p:spPr>
            <a:xfrm>
              <a:off x="247781" y="283982"/>
              <a:ext cx="4032859" cy="7829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Results</a:t>
              </a:r>
              <a:endParaRPr lang="zh-CN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12ACCCF-8C54-4E25-942A-E1555FE3F0BF}"/>
                </a:ext>
              </a:extLst>
            </p:cNvPr>
            <p:cNvSpPr/>
            <p:nvPr/>
          </p:nvSpPr>
          <p:spPr>
            <a:xfrm>
              <a:off x="358578" y="999166"/>
              <a:ext cx="2277857" cy="465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0" name="任意多边形 2">
            <a:extLst>
              <a:ext uri="{FF2B5EF4-FFF2-40B4-BE49-F238E27FC236}">
                <a16:creationId xmlns:a16="http://schemas.microsoft.com/office/drawing/2014/main" id="{231D8688-47F5-4BFF-B07F-1908F0B221C1}"/>
              </a:ext>
            </a:extLst>
          </p:cNvPr>
          <p:cNvSpPr/>
          <p:nvPr/>
        </p:nvSpPr>
        <p:spPr>
          <a:xfrm>
            <a:off x="4281296" y="681335"/>
            <a:ext cx="5241395" cy="692621"/>
          </a:xfrm>
          <a:custGeom>
            <a:avLst/>
            <a:gdLst>
              <a:gd name="connsiteX0" fmla="*/ 0 w 3889611"/>
              <a:gd name="connsiteY0" fmla="*/ 0 h 692621"/>
              <a:gd name="connsiteX1" fmla="*/ 3774172 w 3889611"/>
              <a:gd name="connsiteY1" fmla="*/ 0 h 692621"/>
              <a:gd name="connsiteX2" fmla="*/ 3889611 w 3889611"/>
              <a:gd name="connsiteY2" fmla="*/ 115439 h 692621"/>
              <a:gd name="connsiteX3" fmla="*/ 3889611 w 3889611"/>
              <a:gd name="connsiteY3" fmla="*/ 577182 h 692621"/>
              <a:gd name="connsiteX4" fmla="*/ 3774172 w 3889611"/>
              <a:gd name="connsiteY4" fmla="*/ 692621 h 692621"/>
              <a:gd name="connsiteX5" fmla="*/ 0 w 3889611"/>
              <a:gd name="connsiteY5" fmla="*/ 692621 h 692621"/>
              <a:gd name="connsiteX6" fmla="*/ 0 w 3889611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611" h="692621">
                <a:moveTo>
                  <a:pt x="0" y="0"/>
                </a:moveTo>
                <a:lnTo>
                  <a:pt x="3774172" y="0"/>
                </a:lnTo>
                <a:cubicBezTo>
                  <a:pt x="3837927" y="0"/>
                  <a:pt x="3889611" y="51684"/>
                  <a:pt x="3889611" y="115439"/>
                </a:cubicBezTo>
                <a:lnTo>
                  <a:pt x="3889611" y="577182"/>
                </a:lnTo>
                <a:cubicBezTo>
                  <a:pt x="3889611" y="640937"/>
                  <a:pt x="3837927" y="692621"/>
                  <a:pt x="3774172" y="692621"/>
                </a:cubicBezTo>
                <a:lnTo>
                  <a:pt x="0" y="69262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">
            <a:extLst>
              <a:ext uri="{FF2B5EF4-FFF2-40B4-BE49-F238E27FC236}">
                <a16:creationId xmlns:a16="http://schemas.microsoft.com/office/drawing/2014/main" id="{FB0AABA1-E1AC-43AA-8828-E185EA0BF98A}"/>
              </a:ext>
            </a:extLst>
          </p:cNvPr>
          <p:cNvSpPr/>
          <p:nvPr/>
        </p:nvSpPr>
        <p:spPr>
          <a:xfrm>
            <a:off x="3476077" y="681335"/>
            <a:ext cx="696037" cy="692621"/>
          </a:xfrm>
          <a:custGeom>
            <a:avLst/>
            <a:gdLst>
              <a:gd name="connsiteX0" fmla="*/ 115439 w 696037"/>
              <a:gd name="connsiteY0" fmla="*/ 0 h 692621"/>
              <a:gd name="connsiteX1" fmla="*/ 696037 w 696037"/>
              <a:gd name="connsiteY1" fmla="*/ 0 h 692621"/>
              <a:gd name="connsiteX2" fmla="*/ 696037 w 696037"/>
              <a:gd name="connsiteY2" fmla="*/ 692621 h 692621"/>
              <a:gd name="connsiteX3" fmla="*/ 115439 w 696037"/>
              <a:gd name="connsiteY3" fmla="*/ 692621 h 692621"/>
              <a:gd name="connsiteX4" fmla="*/ 0 w 696037"/>
              <a:gd name="connsiteY4" fmla="*/ 577182 h 692621"/>
              <a:gd name="connsiteX5" fmla="*/ 0 w 696037"/>
              <a:gd name="connsiteY5" fmla="*/ 115439 h 692621"/>
              <a:gd name="connsiteX6" fmla="*/ 115439 w 696037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037" h="692621">
                <a:moveTo>
                  <a:pt x="115439" y="0"/>
                </a:moveTo>
                <a:lnTo>
                  <a:pt x="696037" y="0"/>
                </a:lnTo>
                <a:lnTo>
                  <a:pt x="696037" y="692621"/>
                </a:lnTo>
                <a:lnTo>
                  <a:pt x="115439" y="692621"/>
                </a:lnTo>
                <a:cubicBezTo>
                  <a:pt x="51684" y="692621"/>
                  <a:pt x="0" y="640937"/>
                  <a:pt x="0" y="577182"/>
                </a:cubicBezTo>
                <a:lnTo>
                  <a:pt x="0" y="115439"/>
                </a:lnTo>
                <a:cubicBezTo>
                  <a:pt x="0" y="51684"/>
                  <a:pt x="51684" y="0"/>
                  <a:pt x="115439" y="0"/>
                </a:cubicBezTo>
                <a:close/>
              </a:path>
            </a:pathLst>
          </a:custGeom>
          <a:solidFill>
            <a:srgbClr val="DB6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0917EEF-7F0E-4E1E-B832-67BC22FD6D2B}"/>
              </a:ext>
            </a:extLst>
          </p:cNvPr>
          <p:cNvSpPr txBox="1"/>
          <p:nvPr/>
        </p:nvSpPr>
        <p:spPr>
          <a:xfrm>
            <a:off x="4615665" y="725693"/>
            <a:ext cx="470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Advancements and trends</a:t>
            </a:r>
            <a:endParaRPr lang="zh-CN" altLang="en-US" sz="3200" dirty="0">
              <a:solidFill>
                <a:schemeClr val="bg1"/>
              </a:solidFill>
              <a:latin typeface="FZLanTingHeiS-UL-GB" panose="02000000000000000000" pitchFamily="2" charset="-122"/>
              <a:ea typeface="FZLanTingHeiS-UL-GB" panose="02000000000000000000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BFEEBFA-F779-4139-95E3-24A95645FDD8}"/>
              </a:ext>
            </a:extLst>
          </p:cNvPr>
          <p:cNvSpPr txBox="1"/>
          <p:nvPr/>
        </p:nvSpPr>
        <p:spPr>
          <a:xfrm>
            <a:off x="3486316" y="681335"/>
            <a:ext cx="64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1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graphicFrame>
        <p:nvGraphicFramePr>
          <p:cNvPr id="34" name="图表 33">
            <a:extLst>
              <a:ext uri="{FF2B5EF4-FFF2-40B4-BE49-F238E27FC236}">
                <a16:creationId xmlns:a16="http://schemas.microsoft.com/office/drawing/2014/main" id="{A2982BFD-2BEE-4A0B-9F77-6FA558F0DE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138953"/>
              </p:ext>
            </p:extLst>
          </p:nvPr>
        </p:nvGraphicFramePr>
        <p:xfrm>
          <a:off x="1107281" y="1653179"/>
          <a:ext cx="10028903" cy="4466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7" name="文本框 36">
            <a:extLst>
              <a:ext uri="{FF2B5EF4-FFF2-40B4-BE49-F238E27FC236}">
                <a16:creationId xmlns:a16="http://schemas.microsoft.com/office/drawing/2014/main" id="{A1BA999A-153B-48CB-9983-FF52ABE8560B}"/>
              </a:ext>
            </a:extLst>
          </p:cNvPr>
          <p:cNvSpPr txBox="1"/>
          <p:nvPr/>
        </p:nvSpPr>
        <p:spPr>
          <a:xfrm>
            <a:off x="2430704" y="6183475"/>
            <a:ext cx="84780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Figure 1. Number of GBL articles published from 1997 to 2016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2974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60686EAF-D9B2-4008-834A-2965B50BA2C3}"/>
              </a:ext>
            </a:extLst>
          </p:cNvPr>
          <p:cNvGrpSpPr/>
          <p:nvPr/>
        </p:nvGrpSpPr>
        <p:grpSpPr>
          <a:xfrm>
            <a:off x="16307" y="-1"/>
            <a:ext cx="4264989" cy="1048524"/>
            <a:chOff x="-171816" y="-1"/>
            <a:chExt cx="4452456" cy="106693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681A5E2-C1F8-4B1C-A750-02CE2D781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48"/>
            <a:stretch>
              <a:fillRect/>
            </a:stretch>
          </p:blipFill>
          <p:spPr>
            <a:xfrm rot="16200000">
              <a:off x="674650" y="-846467"/>
              <a:ext cx="584924" cy="2277856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2AD9AED-1A85-4A0C-805F-34207FE9A35F}"/>
                </a:ext>
              </a:extLst>
            </p:cNvPr>
            <p:cNvSpPr txBox="1"/>
            <p:nvPr/>
          </p:nvSpPr>
          <p:spPr>
            <a:xfrm>
              <a:off x="247781" y="283982"/>
              <a:ext cx="4032859" cy="7829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Results</a:t>
              </a:r>
              <a:endParaRPr lang="zh-CN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12ACCCF-8C54-4E25-942A-E1555FE3F0BF}"/>
                </a:ext>
              </a:extLst>
            </p:cNvPr>
            <p:cNvSpPr/>
            <p:nvPr/>
          </p:nvSpPr>
          <p:spPr>
            <a:xfrm>
              <a:off x="358578" y="999166"/>
              <a:ext cx="2277857" cy="465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0" name="任意多边形 2">
            <a:extLst>
              <a:ext uri="{FF2B5EF4-FFF2-40B4-BE49-F238E27FC236}">
                <a16:creationId xmlns:a16="http://schemas.microsoft.com/office/drawing/2014/main" id="{231D8688-47F5-4BFF-B07F-1908F0B221C1}"/>
              </a:ext>
            </a:extLst>
          </p:cNvPr>
          <p:cNvSpPr/>
          <p:nvPr/>
        </p:nvSpPr>
        <p:spPr>
          <a:xfrm>
            <a:off x="4281296" y="681335"/>
            <a:ext cx="5241395" cy="692621"/>
          </a:xfrm>
          <a:custGeom>
            <a:avLst/>
            <a:gdLst>
              <a:gd name="connsiteX0" fmla="*/ 0 w 3889611"/>
              <a:gd name="connsiteY0" fmla="*/ 0 h 692621"/>
              <a:gd name="connsiteX1" fmla="*/ 3774172 w 3889611"/>
              <a:gd name="connsiteY1" fmla="*/ 0 h 692621"/>
              <a:gd name="connsiteX2" fmla="*/ 3889611 w 3889611"/>
              <a:gd name="connsiteY2" fmla="*/ 115439 h 692621"/>
              <a:gd name="connsiteX3" fmla="*/ 3889611 w 3889611"/>
              <a:gd name="connsiteY3" fmla="*/ 577182 h 692621"/>
              <a:gd name="connsiteX4" fmla="*/ 3774172 w 3889611"/>
              <a:gd name="connsiteY4" fmla="*/ 692621 h 692621"/>
              <a:gd name="connsiteX5" fmla="*/ 0 w 3889611"/>
              <a:gd name="connsiteY5" fmla="*/ 692621 h 692621"/>
              <a:gd name="connsiteX6" fmla="*/ 0 w 3889611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611" h="692621">
                <a:moveTo>
                  <a:pt x="0" y="0"/>
                </a:moveTo>
                <a:lnTo>
                  <a:pt x="3774172" y="0"/>
                </a:lnTo>
                <a:cubicBezTo>
                  <a:pt x="3837927" y="0"/>
                  <a:pt x="3889611" y="51684"/>
                  <a:pt x="3889611" y="115439"/>
                </a:cubicBezTo>
                <a:lnTo>
                  <a:pt x="3889611" y="577182"/>
                </a:lnTo>
                <a:cubicBezTo>
                  <a:pt x="3889611" y="640937"/>
                  <a:pt x="3837927" y="692621"/>
                  <a:pt x="3774172" y="692621"/>
                </a:cubicBezTo>
                <a:lnTo>
                  <a:pt x="0" y="69262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">
            <a:extLst>
              <a:ext uri="{FF2B5EF4-FFF2-40B4-BE49-F238E27FC236}">
                <a16:creationId xmlns:a16="http://schemas.microsoft.com/office/drawing/2014/main" id="{FB0AABA1-E1AC-43AA-8828-E185EA0BF98A}"/>
              </a:ext>
            </a:extLst>
          </p:cNvPr>
          <p:cNvSpPr/>
          <p:nvPr/>
        </p:nvSpPr>
        <p:spPr>
          <a:xfrm>
            <a:off x="3476077" y="681335"/>
            <a:ext cx="696037" cy="692621"/>
          </a:xfrm>
          <a:custGeom>
            <a:avLst/>
            <a:gdLst>
              <a:gd name="connsiteX0" fmla="*/ 115439 w 696037"/>
              <a:gd name="connsiteY0" fmla="*/ 0 h 692621"/>
              <a:gd name="connsiteX1" fmla="*/ 696037 w 696037"/>
              <a:gd name="connsiteY1" fmla="*/ 0 h 692621"/>
              <a:gd name="connsiteX2" fmla="*/ 696037 w 696037"/>
              <a:gd name="connsiteY2" fmla="*/ 692621 h 692621"/>
              <a:gd name="connsiteX3" fmla="*/ 115439 w 696037"/>
              <a:gd name="connsiteY3" fmla="*/ 692621 h 692621"/>
              <a:gd name="connsiteX4" fmla="*/ 0 w 696037"/>
              <a:gd name="connsiteY4" fmla="*/ 577182 h 692621"/>
              <a:gd name="connsiteX5" fmla="*/ 0 w 696037"/>
              <a:gd name="connsiteY5" fmla="*/ 115439 h 692621"/>
              <a:gd name="connsiteX6" fmla="*/ 115439 w 696037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037" h="692621">
                <a:moveTo>
                  <a:pt x="115439" y="0"/>
                </a:moveTo>
                <a:lnTo>
                  <a:pt x="696037" y="0"/>
                </a:lnTo>
                <a:lnTo>
                  <a:pt x="696037" y="692621"/>
                </a:lnTo>
                <a:lnTo>
                  <a:pt x="115439" y="692621"/>
                </a:lnTo>
                <a:cubicBezTo>
                  <a:pt x="51684" y="692621"/>
                  <a:pt x="0" y="640937"/>
                  <a:pt x="0" y="577182"/>
                </a:cubicBezTo>
                <a:lnTo>
                  <a:pt x="0" y="115439"/>
                </a:lnTo>
                <a:cubicBezTo>
                  <a:pt x="0" y="51684"/>
                  <a:pt x="51684" y="0"/>
                  <a:pt x="115439" y="0"/>
                </a:cubicBezTo>
                <a:close/>
              </a:path>
            </a:pathLst>
          </a:custGeom>
          <a:solidFill>
            <a:srgbClr val="DB6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0917EEF-7F0E-4E1E-B832-67BC22FD6D2B}"/>
              </a:ext>
            </a:extLst>
          </p:cNvPr>
          <p:cNvSpPr txBox="1"/>
          <p:nvPr/>
        </p:nvSpPr>
        <p:spPr>
          <a:xfrm>
            <a:off x="4615665" y="725693"/>
            <a:ext cx="4703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Advancements and trends</a:t>
            </a:r>
            <a:endParaRPr lang="zh-CN" altLang="en-US" sz="3200" dirty="0">
              <a:solidFill>
                <a:schemeClr val="bg1"/>
              </a:solidFill>
              <a:latin typeface="FZLanTingHeiS-UL-GB" panose="02000000000000000000" pitchFamily="2" charset="-122"/>
              <a:ea typeface="FZLanTingHeiS-UL-GB" panose="02000000000000000000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BFEEBFA-F779-4139-95E3-24A95645FDD8}"/>
              </a:ext>
            </a:extLst>
          </p:cNvPr>
          <p:cNvSpPr txBox="1"/>
          <p:nvPr/>
        </p:nvSpPr>
        <p:spPr>
          <a:xfrm>
            <a:off x="3486316" y="681335"/>
            <a:ext cx="64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1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CA17EEA-356E-4D91-A31C-379AD8FACF6C}"/>
              </a:ext>
            </a:extLst>
          </p:cNvPr>
          <p:cNvGrpSpPr/>
          <p:nvPr/>
        </p:nvGrpSpPr>
        <p:grpSpPr>
          <a:xfrm>
            <a:off x="510363" y="2416919"/>
            <a:ext cx="3735421" cy="3099264"/>
            <a:chOff x="838199" y="1264783"/>
            <a:chExt cx="3735421" cy="3099264"/>
          </a:xfrm>
        </p:grpSpPr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8093DA21-000B-4429-841E-CFB090F4919C}"/>
                </a:ext>
              </a:extLst>
            </p:cNvPr>
            <p:cNvSpPr/>
            <p:nvPr/>
          </p:nvSpPr>
          <p:spPr>
            <a:xfrm>
              <a:off x="1783532" y="1264783"/>
              <a:ext cx="1646471" cy="833075"/>
            </a:xfrm>
            <a:custGeom>
              <a:avLst/>
              <a:gdLst>
                <a:gd name="connsiteX0" fmla="*/ 0 w 1309432"/>
                <a:gd name="connsiteY0" fmla="*/ 65472 h 654716"/>
                <a:gd name="connsiteX1" fmla="*/ 65472 w 1309432"/>
                <a:gd name="connsiteY1" fmla="*/ 0 h 654716"/>
                <a:gd name="connsiteX2" fmla="*/ 1243960 w 1309432"/>
                <a:gd name="connsiteY2" fmla="*/ 0 h 654716"/>
                <a:gd name="connsiteX3" fmla="*/ 1309432 w 1309432"/>
                <a:gd name="connsiteY3" fmla="*/ 65472 h 654716"/>
                <a:gd name="connsiteX4" fmla="*/ 1309432 w 1309432"/>
                <a:gd name="connsiteY4" fmla="*/ 589244 h 654716"/>
                <a:gd name="connsiteX5" fmla="*/ 1243960 w 1309432"/>
                <a:gd name="connsiteY5" fmla="*/ 654716 h 654716"/>
                <a:gd name="connsiteX6" fmla="*/ 65472 w 1309432"/>
                <a:gd name="connsiteY6" fmla="*/ 654716 h 654716"/>
                <a:gd name="connsiteX7" fmla="*/ 0 w 1309432"/>
                <a:gd name="connsiteY7" fmla="*/ 589244 h 654716"/>
                <a:gd name="connsiteX8" fmla="*/ 0 w 1309432"/>
                <a:gd name="connsiteY8" fmla="*/ 65472 h 6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9432" h="654716">
                  <a:moveTo>
                    <a:pt x="0" y="65472"/>
                  </a:moveTo>
                  <a:cubicBezTo>
                    <a:pt x="0" y="29313"/>
                    <a:pt x="29313" y="0"/>
                    <a:pt x="65472" y="0"/>
                  </a:cubicBezTo>
                  <a:lnTo>
                    <a:pt x="1243960" y="0"/>
                  </a:lnTo>
                  <a:cubicBezTo>
                    <a:pt x="1280119" y="0"/>
                    <a:pt x="1309432" y="29313"/>
                    <a:pt x="1309432" y="65472"/>
                  </a:cubicBezTo>
                  <a:lnTo>
                    <a:pt x="1309432" y="589244"/>
                  </a:lnTo>
                  <a:cubicBezTo>
                    <a:pt x="1309432" y="625403"/>
                    <a:pt x="1280119" y="654716"/>
                    <a:pt x="1243960" y="654716"/>
                  </a:cubicBezTo>
                  <a:lnTo>
                    <a:pt x="65472" y="654716"/>
                  </a:lnTo>
                  <a:cubicBezTo>
                    <a:pt x="29313" y="654716"/>
                    <a:pt x="0" y="625403"/>
                    <a:pt x="0" y="589244"/>
                  </a:cubicBezTo>
                  <a:lnTo>
                    <a:pt x="0" y="65472"/>
                  </a:lnTo>
                  <a:close/>
                </a:path>
              </a:pathLst>
            </a:custGeom>
            <a:solidFill>
              <a:srgbClr val="62A68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326" tIns="76326" rIns="76326" bIns="76326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Technological development</a:t>
              </a: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D18C9E49-516A-484A-8DB2-114E1DB30295}"/>
                </a:ext>
              </a:extLst>
            </p:cNvPr>
            <p:cNvSpPr/>
            <p:nvPr/>
          </p:nvSpPr>
          <p:spPr>
            <a:xfrm>
              <a:off x="3082437" y="3173212"/>
              <a:ext cx="1491183" cy="800092"/>
            </a:xfrm>
            <a:custGeom>
              <a:avLst/>
              <a:gdLst>
                <a:gd name="connsiteX0" fmla="*/ 0 w 1309432"/>
                <a:gd name="connsiteY0" fmla="*/ 65472 h 654716"/>
                <a:gd name="connsiteX1" fmla="*/ 65472 w 1309432"/>
                <a:gd name="connsiteY1" fmla="*/ 0 h 654716"/>
                <a:gd name="connsiteX2" fmla="*/ 1243960 w 1309432"/>
                <a:gd name="connsiteY2" fmla="*/ 0 h 654716"/>
                <a:gd name="connsiteX3" fmla="*/ 1309432 w 1309432"/>
                <a:gd name="connsiteY3" fmla="*/ 65472 h 654716"/>
                <a:gd name="connsiteX4" fmla="*/ 1309432 w 1309432"/>
                <a:gd name="connsiteY4" fmla="*/ 589244 h 654716"/>
                <a:gd name="connsiteX5" fmla="*/ 1243960 w 1309432"/>
                <a:gd name="connsiteY5" fmla="*/ 654716 h 654716"/>
                <a:gd name="connsiteX6" fmla="*/ 65472 w 1309432"/>
                <a:gd name="connsiteY6" fmla="*/ 654716 h 654716"/>
                <a:gd name="connsiteX7" fmla="*/ 0 w 1309432"/>
                <a:gd name="connsiteY7" fmla="*/ 589244 h 654716"/>
                <a:gd name="connsiteX8" fmla="*/ 0 w 1309432"/>
                <a:gd name="connsiteY8" fmla="*/ 65472 h 6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9432" h="654716">
                  <a:moveTo>
                    <a:pt x="0" y="65472"/>
                  </a:moveTo>
                  <a:cubicBezTo>
                    <a:pt x="0" y="29313"/>
                    <a:pt x="29313" y="0"/>
                    <a:pt x="65472" y="0"/>
                  </a:cubicBezTo>
                  <a:lnTo>
                    <a:pt x="1243960" y="0"/>
                  </a:lnTo>
                  <a:cubicBezTo>
                    <a:pt x="1280119" y="0"/>
                    <a:pt x="1309432" y="29313"/>
                    <a:pt x="1309432" y="65472"/>
                  </a:cubicBezTo>
                  <a:lnTo>
                    <a:pt x="1309432" y="589244"/>
                  </a:lnTo>
                  <a:cubicBezTo>
                    <a:pt x="1309432" y="625403"/>
                    <a:pt x="1280119" y="654716"/>
                    <a:pt x="1243960" y="654716"/>
                  </a:cubicBezTo>
                  <a:lnTo>
                    <a:pt x="65472" y="654716"/>
                  </a:lnTo>
                  <a:cubicBezTo>
                    <a:pt x="29313" y="654716"/>
                    <a:pt x="0" y="625403"/>
                    <a:pt x="0" y="589244"/>
                  </a:cubicBezTo>
                  <a:lnTo>
                    <a:pt x="0" y="65472"/>
                  </a:lnTo>
                  <a:close/>
                </a:path>
              </a:pathLst>
            </a:custGeom>
            <a:solidFill>
              <a:srgbClr val="3C536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326" tIns="76326" rIns="76326" bIns="76326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Educational game</a:t>
              </a: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9AF0473-25AC-4F31-B87A-D3E0948CF400}"/>
                </a:ext>
              </a:extLst>
            </p:cNvPr>
            <p:cNvSpPr/>
            <p:nvPr/>
          </p:nvSpPr>
          <p:spPr>
            <a:xfrm>
              <a:off x="838199" y="3164897"/>
              <a:ext cx="1343206" cy="800093"/>
            </a:xfrm>
            <a:custGeom>
              <a:avLst/>
              <a:gdLst>
                <a:gd name="connsiteX0" fmla="*/ 0 w 1309432"/>
                <a:gd name="connsiteY0" fmla="*/ 65472 h 654716"/>
                <a:gd name="connsiteX1" fmla="*/ 65472 w 1309432"/>
                <a:gd name="connsiteY1" fmla="*/ 0 h 654716"/>
                <a:gd name="connsiteX2" fmla="*/ 1243960 w 1309432"/>
                <a:gd name="connsiteY2" fmla="*/ 0 h 654716"/>
                <a:gd name="connsiteX3" fmla="*/ 1309432 w 1309432"/>
                <a:gd name="connsiteY3" fmla="*/ 65472 h 654716"/>
                <a:gd name="connsiteX4" fmla="*/ 1309432 w 1309432"/>
                <a:gd name="connsiteY4" fmla="*/ 589244 h 654716"/>
                <a:gd name="connsiteX5" fmla="*/ 1243960 w 1309432"/>
                <a:gd name="connsiteY5" fmla="*/ 654716 h 654716"/>
                <a:gd name="connsiteX6" fmla="*/ 65472 w 1309432"/>
                <a:gd name="connsiteY6" fmla="*/ 654716 h 654716"/>
                <a:gd name="connsiteX7" fmla="*/ 0 w 1309432"/>
                <a:gd name="connsiteY7" fmla="*/ 589244 h 654716"/>
                <a:gd name="connsiteX8" fmla="*/ 0 w 1309432"/>
                <a:gd name="connsiteY8" fmla="*/ 65472 h 6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9432" h="654716">
                  <a:moveTo>
                    <a:pt x="0" y="65472"/>
                  </a:moveTo>
                  <a:cubicBezTo>
                    <a:pt x="0" y="29313"/>
                    <a:pt x="29313" y="0"/>
                    <a:pt x="65472" y="0"/>
                  </a:cubicBezTo>
                  <a:lnTo>
                    <a:pt x="1243960" y="0"/>
                  </a:lnTo>
                  <a:cubicBezTo>
                    <a:pt x="1280119" y="0"/>
                    <a:pt x="1309432" y="29313"/>
                    <a:pt x="1309432" y="65472"/>
                  </a:cubicBezTo>
                  <a:lnTo>
                    <a:pt x="1309432" y="589244"/>
                  </a:lnTo>
                  <a:cubicBezTo>
                    <a:pt x="1309432" y="625403"/>
                    <a:pt x="1280119" y="654716"/>
                    <a:pt x="1243960" y="654716"/>
                  </a:cubicBezTo>
                  <a:lnTo>
                    <a:pt x="65472" y="654716"/>
                  </a:lnTo>
                  <a:cubicBezTo>
                    <a:pt x="29313" y="654716"/>
                    <a:pt x="0" y="625403"/>
                    <a:pt x="0" y="589244"/>
                  </a:cubicBezTo>
                  <a:lnTo>
                    <a:pt x="0" y="65472"/>
                  </a:lnTo>
                  <a:close/>
                </a:path>
              </a:pathLst>
            </a:custGeom>
            <a:solidFill>
              <a:srgbClr val="DB675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326" tIns="76326" rIns="76326" bIns="76326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GBL 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kern="1200" dirty="0"/>
                <a:t>practices</a:t>
              </a:r>
            </a:p>
          </p:txBody>
        </p:sp>
        <p:sp>
          <p:nvSpPr>
            <p:cNvPr id="16" name="箭头: 下 15">
              <a:extLst>
                <a:ext uri="{FF2B5EF4-FFF2-40B4-BE49-F238E27FC236}">
                  <a16:creationId xmlns:a16="http://schemas.microsoft.com/office/drawing/2014/main" id="{AA13CA30-7357-41D7-B070-68E81C893CA9}"/>
                </a:ext>
              </a:extLst>
            </p:cNvPr>
            <p:cNvSpPr/>
            <p:nvPr/>
          </p:nvSpPr>
          <p:spPr>
            <a:xfrm rot="19915185">
              <a:off x="3209317" y="2315058"/>
              <a:ext cx="352651" cy="627289"/>
            </a:xfrm>
            <a:prstGeom prst="downArrow">
              <a:avLst/>
            </a:prstGeom>
            <a:solidFill>
              <a:srgbClr val="23242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745" tIns="45830" rIns="68745" bIns="45829" numCol="1" spcCol="1270" rtlCol="0" anchor="ctr" anchorCtr="0">
              <a:noAutofit/>
            </a:bodyPr>
            <a:lstStyle/>
            <a:p>
              <a:pPr mar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 dirty="0"/>
            </a:p>
          </p:txBody>
        </p:sp>
        <p:sp>
          <p:nvSpPr>
            <p:cNvPr id="17" name="箭头: 左 16">
              <a:extLst>
                <a:ext uri="{FF2B5EF4-FFF2-40B4-BE49-F238E27FC236}">
                  <a16:creationId xmlns:a16="http://schemas.microsoft.com/office/drawing/2014/main" id="{017C525E-57F5-4EEB-B101-FA11914E3331}"/>
                </a:ext>
              </a:extLst>
            </p:cNvPr>
            <p:cNvSpPr/>
            <p:nvPr/>
          </p:nvSpPr>
          <p:spPr>
            <a:xfrm>
              <a:off x="2336998" y="3409726"/>
              <a:ext cx="539540" cy="327358"/>
            </a:xfrm>
            <a:prstGeom prst="leftArrow">
              <a:avLst/>
            </a:prstGeom>
            <a:solidFill>
              <a:srgbClr val="161617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745" tIns="45830" rIns="68745" bIns="45829" numCol="1" spcCol="1270" rtlCol="0" anchor="ctr" anchorCtr="0">
              <a:noAutofit/>
            </a:bodyPr>
            <a:lstStyle/>
            <a:p>
              <a:pPr mar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  <p:sp>
          <p:nvSpPr>
            <p:cNvPr id="18" name="箭头: 左 17">
              <a:extLst>
                <a:ext uri="{FF2B5EF4-FFF2-40B4-BE49-F238E27FC236}">
                  <a16:creationId xmlns:a16="http://schemas.microsoft.com/office/drawing/2014/main" id="{8FB0FFFD-F88B-4813-AF3F-CB89992145F4}"/>
                </a:ext>
              </a:extLst>
            </p:cNvPr>
            <p:cNvSpPr/>
            <p:nvPr/>
          </p:nvSpPr>
          <p:spPr>
            <a:xfrm rot="7274859">
              <a:off x="1648409" y="2444074"/>
              <a:ext cx="539540" cy="379505"/>
            </a:xfrm>
            <a:prstGeom prst="leftArrow">
              <a:avLst/>
            </a:prstGeom>
            <a:solidFill>
              <a:srgbClr val="161617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745" tIns="45830" rIns="68745" bIns="45829" numCol="1" spcCol="1270" rtlCol="0" anchor="ctr" anchorCtr="0">
              <a:noAutofit/>
            </a:bodyPr>
            <a:lstStyle/>
            <a:p>
              <a:pPr mar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/>
            </a:p>
          </p:txBody>
        </p:sp>
        <p:sp>
          <p:nvSpPr>
            <p:cNvPr id="19" name="箭头: 环形 18">
              <a:extLst>
                <a:ext uri="{FF2B5EF4-FFF2-40B4-BE49-F238E27FC236}">
                  <a16:creationId xmlns:a16="http://schemas.microsoft.com/office/drawing/2014/main" id="{84A5E0B3-2523-4508-A9B8-88D4B746694F}"/>
                </a:ext>
              </a:extLst>
            </p:cNvPr>
            <p:cNvSpPr/>
            <p:nvPr/>
          </p:nvSpPr>
          <p:spPr>
            <a:xfrm rot="8700815">
              <a:off x="1466819" y="3381725"/>
              <a:ext cx="943583" cy="982322"/>
            </a:xfrm>
            <a:prstGeom prst="circularArrow">
              <a:avLst/>
            </a:prstGeom>
            <a:solidFill>
              <a:schemeClr val="tx1">
                <a:lumMod val="95000"/>
                <a:lumOff val="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745" tIns="45830" rIns="68745" bIns="45829" numCol="1" spcCol="1270" rtlCol="0" anchor="ctr" anchorCtr="0">
              <a:noAutofit/>
            </a:bodyPr>
            <a:lstStyle/>
            <a:p>
              <a:pPr mar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kern="120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D59054EA-555B-4941-8DB5-60B2E003454A}"/>
              </a:ext>
            </a:extLst>
          </p:cNvPr>
          <p:cNvSpPr txBox="1">
            <a:spLocks/>
          </p:cNvSpPr>
          <p:nvPr/>
        </p:nvSpPr>
        <p:spPr>
          <a:xfrm>
            <a:off x="4815478" y="1860491"/>
            <a:ext cx="7237126" cy="4723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Leisure-oriented to learning-oriented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(Boyle, Connolly &amp; 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Hainey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2011)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Behaviorism, cognitivism to constructivism.</a:t>
            </a:r>
          </a:p>
          <a:p>
            <a:pPr marL="0" indent="0">
              <a:buNone/>
            </a:pP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(Rugelj,2015; Wu et al., 2012)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Decontextualized environment to authentic learning environments (e.g., Museum, ecological garden, historical spots).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GBL to innovative GBL, such as context-aware ubiquitous game learning </a:t>
            </a:r>
            <a:r>
              <a:rPr lang="pl-PL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(Liu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Chu, 2010)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inquiry-based ubiquitous gaming learning </a:t>
            </a:r>
            <a:r>
              <a:rPr lang="pl-PL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Hwang </a:t>
            </a:r>
            <a:r>
              <a:rPr lang="pl-PL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Ch</a:t>
            </a:r>
            <a:r>
              <a:rPr lang="en-US" sz="1700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pl-PL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l-PL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reality-based game learning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(Hwang, Wu, Chen, &amp; TU, 2015)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 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3DB11863-C958-42C8-93A0-81BF1DA5D535}"/>
              </a:ext>
            </a:extLst>
          </p:cNvPr>
          <p:cNvSpPr txBox="1"/>
          <p:nvPr/>
        </p:nvSpPr>
        <p:spPr>
          <a:xfrm>
            <a:off x="255735" y="6157034"/>
            <a:ext cx="52413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Figure 2. The reason for advancement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9935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60686EAF-D9B2-4008-834A-2965B50BA2C3}"/>
              </a:ext>
            </a:extLst>
          </p:cNvPr>
          <p:cNvGrpSpPr/>
          <p:nvPr/>
        </p:nvGrpSpPr>
        <p:grpSpPr>
          <a:xfrm>
            <a:off x="16307" y="-1"/>
            <a:ext cx="4264989" cy="1048524"/>
            <a:chOff x="-171816" y="-1"/>
            <a:chExt cx="4452456" cy="106693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681A5E2-C1F8-4B1C-A750-02CE2D781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48"/>
            <a:stretch>
              <a:fillRect/>
            </a:stretch>
          </p:blipFill>
          <p:spPr>
            <a:xfrm rot="16200000">
              <a:off x="674650" y="-846467"/>
              <a:ext cx="584924" cy="2277856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2AD9AED-1A85-4A0C-805F-34207FE9A35F}"/>
                </a:ext>
              </a:extLst>
            </p:cNvPr>
            <p:cNvSpPr txBox="1"/>
            <p:nvPr/>
          </p:nvSpPr>
          <p:spPr>
            <a:xfrm>
              <a:off x="247781" y="283982"/>
              <a:ext cx="4032859" cy="7829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Results</a:t>
              </a:r>
              <a:endParaRPr lang="zh-CN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12ACCCF-8C54-4E25-942A-E1555FE3F0BF}"/>
                </a:ext>
              </a:extLst>
            </p:cNvPr>
            <p:cNvSpPr/>
            <p:nvPr/>
          </p:nvSpPr>
          <p:spPr>
            <a:xfrm>
              <a:off x="358578" y="999166"/>
              <a:ext cx="2277857" cy="465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0" name="任意多边形 2">
            <a:extLst>
              <a:ext uri="{FF2B5EF4-FFF2-40B4-BE49-F238E27FC236}">
                <a16:creationId xmlns:a16="http://schemas.microsoft.com/office/drawing/2014/main" id="{231D8688-47F5-4BFF-B07F-1908F0B221C1}"/>
              </a:ext>
            </a:extLst>
          </p:cNvPr>
          <p:cNvSpPr/>
          <p:nvPr/>
        </p:nvSpPr>
        <p:spPr>
          <a:xfrm>
            <a:off x="4281296" y="681335"/>
            <a:ext cx="5609956" cy="692621"/>
          </a:xfrm>
          <a:custGeom>
            <a:avLst/>
            <a:gdLst>
              <a:gd name="connsiteX0" fmla="*/ 0 w 3889611"/>
              <a:gd name="connsiteY0" fmla="*/ 0 h 692621"/>
              <a:gd name="connsiteX1" fmla="*/ 3774172 w 3889611"/>
              <a:gd name="connsiteY1" fmla="*/ 0 h 692621"/>
              <a:gd name="connsiteX2" fmla="*/ 3889611 w 3889611"/>
              <a:gd name="connsiteY2" fmla="*/ 115439 h 692621"/>
              <a:gd name="connsiteX3" fmla="*/ 3889611 w 3889611"/>
              <a:gd name="connsiteY3" fmla="*/ 577182 h 692621"/>
              <a:gd name="connsiteX4" fmla="*/ 3774172 w 3889611"/>
              <a:gd name="connsiteY4" fmla="*/ 692621 h 692621"/>
              <a:gd name="connsiteX5" fmla="*/ 0 w 3889611"/>
              <a:gd name="connsiteY5" fmla="*/ 692621 h 692621"/>
              <a:gd name="connsiteX6" fmla="*/ 0 w 3889611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611" h="692621">
                <a:moveTo>
                  <a:pt x="0" y="0"/>
                </a:moveTo>
                <a:lnTo>
                  <a:pt x="3774172" y="0"/>
                </a:lnTo>
                <a:cubicBezTo>
                  <a:pt x="3837927" y="0"/>
                  <a:pt x="3889611" y="51684"/>
                  <a:pt x="3889611" y="115439"/>
                </a:cubicBezTo>
                <a:lnTo>
                  <a:pt x="3889611" y="577182"/>
                </a:lnTo>
                <a:cubicBezTo>
                  <a:pt x="3889611" y="640937"/>
                  <a:pt x="3837927" y="692621"/>
                  <a:pt x="3774172" y="692621"/>
                </a:cubicBezTo>
                <a:lnTo>
                  <a:pt x="0" y="69262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">
            <a:extLst>
              <a:ext uri="{FF2B5EF4-FFF2-40B4-BE49-F238E27FC236}">
                <a16:creationId xmlns:a16="http://schemas.microsoft.com/office/drawing/2014/main" id="{FB0AABA1-E1AC-43AA-8828-E185EA0BF98A}"/>
              </a:ext>
            </a:extLst>
          </p:cNvPr>
          <p:cNvSpPr/>
          <p:nvPr/>
        </p:nvSpPr>
        <p:spPr>
          <a:xfrm>
            <a:off x="3476077" y="681335"/>
            <a:ext cx="696037" cy="692621"/>
          </a:xfrm>
          <a:custGeom>
            <a:avLst/>
            <a:gdLst>
              <a:gd name="connsiteX0" fmla="*/ 115439 w 696037"/>
              <a:gd name="connsiteY0" fmla="*/ 0 h 692621"/>
              <a:gd name="connsiteX1" fmla="*/ 696037 w 696037"/>
              <a:gd name="connsiteY1" fmla="*/ 0 h 692621"/>
              <a:gd name="connsiteX2" fmla="*/ 696037 w 696037"/>
              <a:gd name="connsiteY2" fmla="*/ 692621 h 692621"/>
              <a:gd name="connsiteX3" fmla="*/ 115439 w 696037"/>
              <a:gd name="connsiteY3" fmla="*/ 692621 h 692621"/>
              <a:gd name="connsiteX4" fmla="*/ 0 w 696037"/>
              <a:gd name="connsiteY4" fmla="*/ 577182 h 692621"/>
              <a:gd name="connsiteX5" fmla="*/ 0 w 696037"/>
              <a:gd name="connsiteY5" fmla="*/ 115439 h 692621"/>
              <a:gd name="connsiteX6" fmla="*/ 115439 w 696037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037" h="692621">
                <a:moveTo>
                  <a:pt x="115439" y="0"/>
                </a:moveTo>
                <a:lnTo>
                  <a:pt x="696037" y="0"/>
                </a:lnTo>
                <a:lnTo>
                  <a:pt x="696037" y="692621"/>
                </a:lnTo>
                <a:lnTo>
                  <a:pt x="115439" y="692621"/>
                </a:lnTo>
                <a:cubicBezTo>
                  <a:pt x="51684" y="692621"/>
                  <a:pt x="0" y="640937"/>
                  <a:pt x="0" y="577182"/>
                </a:cubicBezTo>
                <a:lnTo>
                  <a:pt x="0" y="115439"/>
                </a:lnTo>
                <a:cubicBezTo>
                  <a:pt x="0" y="51684"/>
                  <a:pt x="51684" y="0"/>
                  <a:pt x="115439" y="0"/>
                </a:cubicBezTo>
                <a:close/>
              </a:path>
            </a:pathLst>
          </a:custGeom>
          <a:solidFill>
            <a:srgbClr val="DB6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0917EEF-7F0E-4E1E-B832-67BC22FD6D2B}"/>
              </a:ext>
            </a:extLst>
          </p:cNvPr>
          <p:cNvSpPr txBox="1"/>
          <p:nvPr/>
        </p:nvSpPr>
        <p:spPr>
          <a:xfrm>
            <a:off x="4615664" y="725693"/>
            <a:ext cx="5806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Major contributing countries</a:t>
            </a:r>
            <a:endParaRPr lang="zh-CN" altLang="en-US" sz="3200" dirty="0">
              <a:solidFill>
                <a:schemeClr val="bg1"/>
              </a:solidFill>
              <a:latin typeface="FZLanTingHeiS-UL-GB" panose="02000000000000000000" pitchFamily="2" charset="-122"/>
              <a:ea typeface="FZLanTingHeiS-UL-GB" panose="02000000000000000000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BFEEBFA-F779-4139-95E3-24A95645FDD8}"/>
              </a:ext>
            </a:extLst>
          </p:cNvPr>
          <p:cNvSpPr txBox="1"/>
          <p:nvPr/>
        </p:nvSpPr>
        <p:spPr>
          <a:xfrm>
            <a:off x="3486316" y="681335"/>
            <a:ext cx="64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2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graphicFrame>
        <p:nvGraphicFramePr>
          <p:cNvPr id="21" name="图表 20">
            <a:extLst>
              <a:ext uri="{FF2B5EF4-FFF2-40B4-BE49-F238E27FC236}">
                <a16:creationId xmlns:a16="http://schemas.microsoft.com/office/drawing/2014/main" id="{B58764C3-7659-4D14-8C5F-3D7B86E2E5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6658265"/>
              </p:ext>
            </p:extLst>
          </p:nvPr>
        </p:nvGraphicFramePr>
        <p:xfrm>
          <a:off x="1150450" y="1845337"/>
          <a:ext cx="9316334" cy="4128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文本框 21">
            <a:extLst>
              <a:ext uri="{FF2B5EF4-FFF2-40B4-BE49-F238E27FC236}">
                <a16:creationId xmlns:a16="http://schemas.microsoft.com/office/drawing/2014/main" id="{1A575223-0160-4910-9C04-249C1F10BE84}"/>
              </a:ext>
            </a:extLst>
          </p:cNvPr>
          <p:cNvSpPr txBox="1"/>
          <p:nvPr/>
        </p:nvSpPr>
        <p:spPr>
          <a:xfrm>
            <a:off x="1378653" y="6173643"/>
            <a:ext cx="1031190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Figure 3. Major contributing countries/regions of GBL articles from 1997 to 2016</a:t>
            </a:r>
            <a:endParaRPr lang="zh-CN" altLang="en-US" sz="24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84429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60686EAF-D9B2-4008-834A-2965B50BA2C3}"/>
              </a:ext>
            </a:extLst>
          </p:cNvPr>
          <p:cNvGrpSpPr/>
          <p:nvPr/>
        </p:nvGrpSpPr>
        <p:grpSpPr>
          <a:xfrm>
            <a:off x="16307" y="-1"/>
            <a:ext cx="4264989" cy="1048524"/>
            <a:chOff x="-171816" y="-1"/>
            <a:chExt cx="4452456" cy="106693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681A5E2-C1F8-4B1C-A750-02CE2D781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48"/>
            <a:stretch>
              <a:fillRect/>
            </a:stretch>
          </p:blipFill>
          <p:spPr>
            <a:xfrm rot="16200000">
              <a:off x="674650" y="-846467"/>
              <a:ext cx="584924" cy="2277856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2AD9AED-1A85-4A0C-805F-34207FE9A35F}"/>
                </a:ext>
              </a:extLst>
            </p:cNvPr>
            <p:cNvSpPr txBox="1"/>
            <p:nvPr/>
          </p:nvSpPr>
          <p:spPr>
            <a:xfrm>
              <a:off x="247781" y="283982"/>
              <a:ext cx="4032859" cy="7829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Results</a:t>
              </a:r>
              <a:endParaRPr lang="zh-CN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12ACCCF-8C54-4E25-942A-E1555FE3F0BF}"/>
                </a:ext>
              </a:extLst>
            </p:cNvPr>
            <p:cNvSpPr/>
            <p:nvPr/>
          </p:nvSpPr>
          <p:spPr>
            <a:xfrm>
              <a:off x="358578" y="999166"/>
              <a:ext cx="2277857" cy="465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0" name="任意多边形 2">
            <a:extLst>
              <a:ext uri="{FF2B5EF4-FFF2-40B4-BE49-F238E27FC236}">
                <a16:creationId xmlns:a16="http://schemas.microsoft.com/office/drawing/2014/main" id="{231D8688-47F5-4BFF-B07F-1908F0B221C1}"/>
              </a:ext>
            </a:extLst>
          </p:cNvPr>
          <p:cNvSpPr/>
          <p:nvPr/>
        </p:nvSpPr>
        <p:spPr>
          <a:xfrm>
            <a:off x="4281296" y="681335"/>
            <a:ext cx="5609956" cy="692621"/>
          </a:xfrm>
          <a:custGeom>
            <a:avLst/>
            <a:gdLst>
              <a:gd name="connsiteX0" fmla="*/ 0 w 3889611"/>
              <a:gd name="connsiteY0" fmla="*/ 0 h 692621"/>
              <a:gd name="connsiteX1" fmla="*/ 3774172 w 3889611"/>
              <a:gd name="connsiteY1" fmla="*/ 0 h 692621"/>
              <a:gd name="connsiteX2" fmla="*/ 3889611 w 3889611"/>
              <a:gd name="connsiteY2" fmla="*/ 115439 h 692621"/>
              <a:gd name="connsiteX3" fmla="*/ 3889611 w 3889611"/>
              <a:gd name="connsiteY3" fmla="*/ 577182 h 692621"/>
              <a:gd name="connsiteX4" fmla="*/ 3774172 w 3889611"/>
              <a:gd name="connsiteY4" fmla="*/ 692621 h 692621"/>
              <a:gd name="connsiteX5" fmla="*/ 0 w 3889611"/>
              <a:gd name="connsiteY5" fmla="*/ 692621 h 692621"/>
              <a:gd name="connsiteX6" fmla="*/ 0 w 3889611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611" h="692621">
                <a:moveTo>
                  <a:pt x="0" y="0"/>
                </a:moveTo>
                <a:lnTo>
                  <a:pt x="3774172" y="0"/>
                </a:lnTo>
                <a:cubicBezTo>
                  <a:pt x="3837927" y="0"/>
                  <a:pt x="3889611" y="51684"/>
                  <a:pt x="3889611" y="115439"/>
                </a:cubicBezTo>
                <a:lnTo>
                  <a:pt x="3889611" y="577182"/>
                </a:lnTo>
                <a:cubicBezTo>
                  <a:pt x="3889611" y="640937"/>
                  <a:pt x="3837927" y="692621"/>
                  <a:pt x="3774172" y="692621"/>
                </a:cubicBezTo>
                <a:lnTo>
                  <a:pt x="0" y="69262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">
            <a:extLst>
              <a:ext uri="{FF2B5EF4-FFF2-40B4-BE49-F238E27FC236}">
                <a16:creationId xmlns:a16="http://schemas.microsoft.com/office/drawing/2014/main" id="{FB0AABA1-E1AC-43AA-8828-E185EA0BF98A}"/>
              </a:ext>
            </a:extLst>
          </p:cNvPr>
          <p:cNvSpPr/>
          <p:nvPr/>
        </p:nvSpPr>
        <p:spPr>
          <a:xfrm>
            <a:off x="3476077" y="681335"/>
            <a:ext cx="696037" cy="692621"/>
          </a:xfrm>
          <a:custGeom>
            <a:avLst/>
            <a:gdLst>
              <a:gd name="connsiteX0" fmla="*/ 115439 w 696037"/>
              <a:gd name="connsiteY0" fmla="*/ 0 h 692621"/>
              <a:gd name="connsiteX1" fmla="*/ 696037 w 696037"/>
              <a:gd name="connsiteY1" fmla="*/ 0 h 692621"/>
              <a:gd name="connsiteX2" fmla="*/ 696037 w 696037"/>
              <a:gd name="connsiteY2" fmla="*/ 692621 h 692621"/>
              <a:gd name="connsiteX3" fmla="*/ 115439 w 696037"/>
              <a:gd name="connsiteY3" fmla="*/ 692621 h 692621"/>
              <a:gd name="connsiteX4" fmla="*/ 0 w 696037"/>
              <a:gd name="connsiteY4" fmla="*/ 577182 h 692621"/>
              <a:gd name="connsiteX5" fmla="*/ 0 w 696037"/>
              <a:gd name="connsiteY5" fmla="*/ 115439 h 692621"/>
              <a:gd name="connsiteX6" fmla="*/ 115439 w 696037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037" h="692621">
                <a:moveTo>
                  <a:pt x="115439" y="0"/>
                </a:moveTo>
                <a:lnTo>
                  <a:pt x="696037" y="0"/>
                </a:lnTo>
                <a:lnTo>
                  <a:pt x="696037" y="692621"/>
                </a:lnTo>
                <a:lnTo>
                  <a:pt x="115439" y="692621"/>
                </a:lnTo>
                <a:cubicBezTo>
                  <a:pt x="51684" y="692621"/>
                  <a:pt x="0" y="640937"/>
                  <a:pt x="0" y="577182"/>
                </a:cubicBezTo>
                <a:lnTo>
                  <a:pt x="0" y="115439"/>
                </a:lnTo>
                <a:cubicBezTo>
                  <a:pt x="0" y="51684"/>
                  <a:pt x="51684" y="0"/>
                  <a:pt x="115439" y="0"/>
                </a:cubicBezTo>
                <a:close/>
              </a:path>
            </a:pathLst>
          </a:custGeom>
          <a:solidFill>
            <a:srgbClr val="DB6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0917EEF-7F0E-4E1E-B832-67BC22FD6D2B}"/>
              </a:ext>
            </a:extLst>
          </p:cNvPr>
          <p:cNvSpPr txBox="1"/>
          <p:nvPr/>
        </p:nvSpPr>
        <p:spPr>
          <a:xfrm>
            <a:off x="4615664" y="725693"/>
            <a:ext cx="5806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Major contributing countries</a:t>
            </a:r>
            <a:endParaRPr lang="zh-CN" altLang="en-US" sz="3200" dirty="0">
              <a:solidFill>
                <a:schemeClr val="bg1"/>
              </a:solidFill>
              <a:latin typeface="FZLanTingHeiS-UL-GB" panose="02000000000000000000" pitchFamily="2" charset="-122"/>
              <a:ea typeface="FZLanTingHeiS-UL-GB" panose="02000000000000000000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BFEEBFA-F779-4139-95E3-24A95645FDD8}"/>
              </a:ext>
            </a:extLst>
          </p:cNvPr>
          <p:cNvSpPr txBox="1"/>
          <p:nvPr/>
        </p:nvSpPr>
        <p:spPr>
          <a:xfrm>
            <a:off x="3486316" y="681335"/>
            <a:ext cx="64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2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847D6EA6-3A99-416A-B58A-FE3BD02F9133}"/>
              </a:ext>
            </a:extLst>
          </p:cNvPr>
          <p:cNvSpPr/>
          <p:nvPr/>
        </p:nvSpPr>
        <p:spPr>
          <a:xfrm>
            <a:off x="7846755" y="1774842"/>
            <a:ext cx="1646471" cy="833075"/>
          </a:xfrm>
          <a:custGeom>
            <a:avLst/>
            <a:gdLst>
              <a:gd name="connsiteX0" fmla="*/ 0 w 1309432"/>
              <a:gd name="connsiteY0" fmla="*/ 65472 h 654716"/>
              <a:gd name="connsiteX1" fmla="*/ 65472 w 1309432"/>
              <a:gd name="connsiteY1" fmla="*/ 0 h 654716"/>
              <a:gd name="connsiteX2" fmla="*/ 1243960 w 1309432"/>
              <a:gd name="connsiteY2" fmla="*/ 0 h 654716"/>
              <a:gd name="connsiteX3" fmla="*/ 1309432 w 1309432"/>
              <a:gd name="connsiteY3" fmla="*/ 65472 h 654716"/>
              <a:gd name="connsiteX4" fmla="*/ 1309432 w 1309432"/>
              <a:gd name="connsiteY4" fmla="*/ 589244 h 654716"/>
              <a:gd name="connsiteX5" fmla="*/ 1243960 w 1309432"/>
              <a:gd name="connsiteY5" fmla="*/ 654716 h 654716"/>
              <a:gd name="connsiteX6" fmla="*/ 65472 w 1309432"/>
              <a:gd name="connsiteY6" fmla="*/ 654716 h 654716"/>
              <a:gd name="connsiteX7" fmla="*/ 0 w 1309432"/>
              <a:gd name="connsiteY7" fmla="*/ 589244 h 654716"/>
              <a:gd name="connsiteX8" fmla="*/ 0 w 1309432"/>
              <a:gd name="connsiteY8" fmla="*/ 65472 h 65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432" h="654716">
                <a:moveTo>
                  <a:pt x="0" y="65472"/>
                </a:moveTo>
                <a:cubicBezTo>
                  <a:pt x="0" y="29313"/>
                  <a:pt x="29313" y="0"/>
                  <a:pt x="65472" y="0"/>
                </a:cubicBezTo>
                <a:lnTo>
                  <a:pt x="1243960" y="0"/>
                </a:lnTo>
                <a:cubicBezTo>
                  <a:pt x="1280119" y="0"/>
                  <a:pt x="1309432" y="29313"/>
                  <a:pt x="1309432" y="65472"/>
                </a:cubicBezTo>
                <a:lnTo>
                  <a:pt x="1309432" y="589244"/>
                </a:lnTo>
                <a:cubicBezTo>
                  <a:pt x="1309432" y="625403"/>
                  <a:pt x="1280119" y="654716"/>
                  <a:pt x="1243960" y="654716"/>
                </a:cubicBezTo>
                <a:lnTo>
                  <a:pt x="65472" y="654716"/>
                </a:lnTo>
                <a:cubicBezTo>
                  <a:pt x="29313" y="654716"/>
                  <a:pt x="0" y="625403"/>
                  <a:pt x="0" y="589244"/>
                </a:cubicBezTo>
                <a:lnTo>
                  <a:pt x="0" y="65472"/>
                </a:lnTo>
                <a:close/>
              </a:path>
            </a:pathLst>
          </a:custGeom>
          <a:solidFill>
            <a:srgbClr val="59A28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326" tIns="76326" rIns="76326" bIns="76326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/>
              <a:t>Video game industry</a:t>
            </a:r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50048B9-29AE-4697-8391-A8A23926EEC3}"/>
              </a:ext>
            </a:extLst>
          </p:cNvPr>
          <p:cNvSpPr/>
          <p:nvPr/>
        </p:nvSpPr>
        <p:spPr>
          <a:xfrm>
            <a:off x="9145660" y="3683271"/>
            <a:ext cx="1491183" cy="800092"/>
          </a:xfrm>
          <a:custGeom>
            <a:avLst/>
            <a:gdLst>
              <a:gd name="connsiteX0" fmla="*/ 0 w 1309432"/>
              <a:gd name="connsiteY0" fmla="*/ 65472 h 654716"/>
              <a:gd name="connsiteX1" fmla="*/ 65472 w 1309432"/>
              <a:gd name="connsiteY1" fmla="*/ 0 h 654716"/>
              <a:gd name="connsiteX2" fmla="*/ 1243960 w 1309432"/>
              <a:gd name="connsiteY2" fmla="*/ 0 h 654716"/>
              <a:gd name="connsiteX3" fmla="*/ 1309432 w 1309432"/>
              <a:gd name="connsiteY3" fmla="*/ 65472 h 654716"/>
              <a:gd name="connsiteX4" fmla="*/ 1309432 w 1309432"/>
              <a:gd name="connsiteY4" fmla="*/ 589244 h 654716"/>
              <a:gd name="connsiteX5" fmla="*/ 1243960 w 1309432"/>
              <a:gd name="connsiteY5" fmla="*/ 654716 h 654716"/>
              <a:gd name="connsiteX6" fmla="*/ 65472 w 1309432"/>
              <a:gd name="connsiteY6" fmla="*/ 654716 h 654716"/>
              <a:gd name="connsiteX7" fmla="*/ 0 w 1309432"/>
              <a:gd name="connsiteY7" fmla="*/ 589244 h 654716"/>
              <a:gd name="connsiteX8" fmla="*/ 0 w 1309432"/>
              <a:gd name="connsiteY8" fmla="*/ 65472 h 65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432" h="654716">
                <a:moveTo>
                  <a:pt x="0" y="65472"/>
                </a:moveTo>
                <a:cubicBezTo>
                  <a:pt x="0" y="29313"/>
                  <a:pt x="29313" y="0"/>
                  <a:pt x="65472" y="0"/>
                </a:cubicBezTo>
                <a:lnTo>
                  <a:pt x="1243960" y="0"/>
                </a:lnTo>
                <a:cubicBezTo>
                  <a:pt x="1280119" y="0"/>
                  <a:pt x="1309432" y="29313"/>
                  <a:pt x="1309432" y="65472"/>
                </a:cubicBezTo>
                <a:lnTo>
                  <a:pt x="1309432" y="589244"/>
                </a:lnTo>
                <a:cubicBezTo>
                  <a:pt x="1309432" y="625403"/>
                  <a:pt x="1280119" y="654716"/>
                  <a:pt x="1243960" y="654716"/>
                </a:cubicBezTo>
                <a:lnTo>
                  <a:pt x="65472" y="654716"/>
                </a:lnTo>
                <a:cubicBezTo>
                  <a:pt x="29313" y="654716"/>
                  <a:pt x="0" y="625403"/>
                  <a:pt x="0" y="589244"/>
                </a:cubicBezTo>
                <a:lnTo>
                  <a:pt x="0" y="65472"/>
                </a:lnTo>
                <a:close/>
              </a:path>
            </a:pathLst>
          </a:custGeom>
          <a:solidFill>
            <a:srgbClr val="3C85A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3379271"/>
              <a:satOff val="-8710"/>
              <a:lumOff val="-5883"/>
              <a:alphaOff val="0"/>
            </a:schemeClr>
          </a:fillRef>
          <a:effectRef idx="0">
            <a:schemeClr val="accent5">
              <a:hueOff val="-3379271"/>
              <a:satOff val="-8710"/>
              <a:lumOff val="-5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326" tIns="76326" rIns="76326" bIns="76326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dirty="0"/>
              <a:t>Digital natives</a:t>
            </a:r>
            <a:endParaRPr lang="en-US" sz="2000" b="1" kern="1200" dirty="0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8CD0B983-8C9A-4ECA-9279-FC4D9AC5ED63}"/>
              </a:ext>
            </a:extLst>
          </p:cNvPr>
          <p:cNvSpPr/>
          <p:nvPr/>
        </p:nvSpPr>
        <p:spPr>
          <a:xfrm>
            <a:off x="6901422" y="3674956"/>
            <a:ext cx="1343206" cy="800093"/>
          </a:xfrm>
          <a:custGeom>
            <a:avLst/>
            <a:gdLst>
              <a:gd name="connsiteX0" fmla="*/ 0 w 1309432"/>
              <a:gd name="connsiteY0" fmla="*/ 65472 h 654716"/>
              <a:gd name="connsiteX1" fmla="*/ 65472 w 1309432"/>
              <a:gd name="connsiteY1" fmla="*/ 0 h 654716"/>
              <a:gd name="connsiteX2" fmla="*/ 1243960 w 1309432"/>
              <a:gd name="connsiteY2" fmla="*/ 0 h 654716"/>
              <a:gd name="connsiteX3" fmla="*/ 1309432 w 1309432"/>
              <a:gd name="connsiteY3" fmla="*/ 65472 h 654716"/>
              <a:gd name="connsiteX4" fmla="*/ 1309432 w 1309432"/>
              <a:gd name="connsiteY4" fmla="*/ 589244 h 654716"/>
              <a:gd name="connsiteX5" fmla="*/ 1243960 w 1309432"/>
              <a:gd name="connsiteY5" fmla="*/ 654716 h 654716"/>
              <a:gd name="connsiteX6" fmla="*/ 65472 w 1309432"/>
              <a:gd name="connsiteY6" fmla="*/ 654716 h 654716"/>
              <a:gd name="connsiteX7" fmla="*/ 0 w 1309432"/>
              <a:gd name="connsiteY7" fmla="*/ 589244 h 654716"/>
              <a:gd name="connsiteX8" fmla="*/ 0 w 1309432"/>
              <a:gd name="connsiteY8" fmla="*/ 65472 h 65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432" h="654716">
                <a:moveTo>
                  <a:pt x="0" y="65472"/>
                </a:moveTo>
                <a:cubicBezTo>
                  <a:pt x="0" y="29313"/>
                  <a:pt x="29313" y="0"/>
                  <a:pt x="65472" y="0"/>
                </a:cubicBezTo>
                <a:lnTo>
                  <a:pt x="1243960" y="0"/>
                </a:lnTo>
                <a:cubicBezTo>
                  <a:pt x="1280119" y="0"/>
                  <a:pt x="1309432" y="29313"/>
                  <a:pt x="1309432" y="65472"/>
                </a:cubicBezTo>
                <a:lnTo>
                  <a:pt x="1309432" y="589244"/>
                </a:lnTo>
                <a:cubicBezTo>
                  <a:pt x="1309432" y="625403"/>
                  <a:pt x="1280119" y="654716"/>
                  <a:pt x="1243960" y="654716"/>
                </a:cubicBezTo>
                <a:lnTo>
                  <a:pt x="65472" y="654716"/>
                </a:lnTo>
                <a:cubicBezTo>
                  <a:pt x="29313" y="654716"/>
                  <a:pt x="0" y="625403"/>
                  <a:pt x="0" y="589244"/>
                </a:cubicBezTo>
                <a:lnTo>
                  <a:pt x="0" y="65472"/>
                </a:lnTo>
                <a:close/>
              </a:path>
            </a:pathLst>
          </a:custGeom>
          <a:solidFill>
            <a:srgbClr val="DB675F"/>
          </a:solidFill>
          <a:ln w="254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326" tIns="76326" rIns="76326" bIns="76326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bg1"/>
                </a:solidFill>
              </a:rPr>
              <a:t>GBL 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b="1" kern="1200" dirty="0">
                <a:solidFill>
                  <a:schemeClr val="bg1"/>
                </a:solidFill>
              </a:rPr>
              <a:t>practices</a:t>
            </a:r>
          </a:p>
        </p:txBody>
      </p:sp>
      <p:sp>
        <p:nvSpPr>
          <p:cNvPr id="15" name="箭头: 下 14">
            <a:extLst>
              <a:ext uri="{FF2B5EF4-FFF2-40B4-BE49-F238E27FC236}">
                <a16:creationId xmlns:a16="http://schemas.microsoft.com/office/drawing/2014/main" id="{C82EF423-705A-4411-9322-8F4A72F9642B}"/>
              </a:ext>
            </a:extLst>
          </p:cNvPr>
          <p:cNvSpPr/>
          <p:nvPr/>
        </p:nvSpPr>
        <p:spPr>
          <a:xfrm rot="19915185">
            <a:off x="9272540" y="2825117"/>
            <a:ext cx="352651" cy="627289"/>
          </a:xfrm>
          <a:prstGeom prst="downArrow">
            <a:avLst/>
          </a:prstGeom>
          <a:solidFill>
            <a:srgbClr val="23242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45" tIns="45830" rIns="68745" bIns="45829" numCol="1" spcCol="1270" rtlCol="0" anchor="ctr" anchorCtr="0">
            <a:noAutofit/>
          </a:bodyPr>
          <a:lstStyle/>
          <a:p>
            <a:pPr mar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900" b="1" kern="1200"/>
          </a:p>
        </p:txBody>
      </p:sp>
      <p:sp>
        <p:nvSpPr>
          <p:cNvPr id="16" name="箭头: 左 15">
            <a:extLst>
              <a:ext uri="{FF2B5EF4-FFF2-40B4-BE49-F238E27FC236}">
                <a16:creationId xmlns:a16="http://schemas.microsoft.com/office/drawing/2014/main" id="{7858715D-FA8E-4873-B632-2770BE0A4535}"/>
              </a:ext>
            </a:extLst>
          </p:cNvPr>
          <p:cNvSpPr/>
          <p:nvPr/>
        </p:nvSpPr>
        <p:spPr>
          <a:xfrm>
            <a:off x="8400221" y="3919785"/>
            <a:ext cx="539540" cy="327358"/>
          </a:xfrm>
          <a:prstGeom prst="leftArrow">
            <a:avLst/>
          </a:prstGeom>
          <a:solidFill>
            <a:srgbClr val="23242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45" tIns="45830" rIns="68745" bIns="45829" numCol="1" spcCol="1270" rtlCol="0" anchor="ctr" anchorCtr="0">
            <a:noAutofit/>
          </a:bodyPr>
          <a:lstStyle/>
          <a:p>
            <a:pPr mar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900" b="1" kern="1200"/>
          </a:p>
        </p:txBody>
      </p:sp>
      <p:sp>
        <p:nvSpPr>
          <p:cNvPr id="17" name="箭头: 左 16">
            <a:extLst>
              <a:ext uri="{FF2B5EF4-FFF2-40B4-BE49-F238E27FC236}">
                <a16:creationId xmlns:a16="http://schemas.microsoft.com/office/drawing/2014/main" id="{A513D582-488D-42EA-8BE6-01CD9E499924}"/>
              </a:ext>
            </a:extLst>
          </p:cNvPr>
          <p:cNvSpPr/>
          <p:nvPr/>
        </p:nvSpPr>
        <p:spPr>
          <a:xfrm rot="7274859">
            <a:off x="7711632" y="2954133"/>
            <a:ext cx="539540" cy="379505"/>
          </a:xfrm>
          <a:prstGeom prst="leftArrow">
            <a:avLst/>
          </a:prstGeom>
          <a:solidFill>
            <a:srgbClr val="232423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45" tIns="45830" rIns="68745" bIns="45829" numCol="1" spcCol="1270" rtlCol="0" anchor="ctr" anchorCtr="0">
            <a:noAutofit/>
          </a:bodyPr>
          <a:lstStyle/>
          <a:p>
            <a:pPr mar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900" b="1" kern="120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CDB027E8-FF31-4A51-9C5F-7CD9AC21E000}"/>
              </a:ext>
            </a:extLst>
          </p:cNvPr>
          <p:cNvGrpSpPr/>
          <p:nvPr/>
        </p:nvGrpSpPr>
        <p:grpSpPr>
          <a:xfrm>
            <a:off x="831063" y="1577322"/>
            <a:ext cx="3735421" cy="3099264"/>
            <a:chOff x="838199" y="1264783"/>
            <a:chExt cx="3735421" cy="3099264"/>
          </a:xfrm>
        </p:grpSpPr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7225ECF9-6821-4FE0-A27A-9993A7F183FB}"/>
                </a:ext>
              </a:extLst>
            </p:cNvPr>
            <p:cNvSpPr/>
            <p:nvPr/>
          </p:nvSpPr>
          <p:spPr>
            <a:xfrm>
              <a:off x="1783532" y="1264783"/>
              <a:ext cx="1646471" cy="833075"/>
            </a:xfrm>
            <a:custGeom>
              <a:avLst/>
              <a:gdLst>
                <a:gd name="connsiteX0" fmla="*/ 0 w 1309432"/>
                <a:gd name="connsiteY0" fmla="*/ 65472 h 654716"/>
                <a:gd name="connsiteX1" fmla="*/ 65472 w 1309432"/>
                <a:gd name="connsiteY1" fmla="*/ 0 h 654716"/>
                <a:gd name="connsiteX2" fmla="*/ 1243960 w 1309432"/>
                <a:gd name="connsiteY2" fmla="*/ 0 h 654716"/>
                <a:gd name="connsiteX3" fmla="*/ 1309432 w 1309432"/>
                <a:gd name="connsiteY3" fmla="*/ 65472 h 654716"/>
                <a:gd name="connsiteX4" fmla="*/ 1309432 w 1309432"/>
                <a:gd name="connsiteY4" fmla="*/ 589244 h 654716"/>
                <a:gd name="connsiteX5" fmla="*/ 1243960 w 1309432"/>
                <a:gd name="connsiteY5" fmla="*/ 654716 h 654716"/>
                <a:gd name="connsiteX6" fmla="*/ 65472 w 1309432"/>
                <a:gd name="connsiteY6" fmla="*/ 654716 h 654716"/>
                <a:gd name="connsiteX7" fmla="*/ 0 w 1309432"/>
                <a:gd name="connsiteY7" fmla="*/ 589244 h 654716"/>
                <a:gd name="connsiteX8" fmla="*/ 0 w 1309432"/>
                <a:gd name="connsiteY8" fmla="*/ 65472 h 6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9432" h="654716">
                  <a:moveTo>
                    <a:pt x="0" y="65472"/>
                  </a:moveTo>
                  <a:cubicBezTo>
                    <a:pt x="0" y="29313"/>
                    <a:pt x="29313" y="0"/>
                    <a:pt x="65472" y="0"/>
                  </a:cubicBezTo>
                  <a:lnTo>
                    <a:pt x="1243960" y="0"/>
                  </a:lnTo>
                  <a:cubicBezTo>
                    <a:pt x="1280119" y="0"/>
                    <a:pt x="1309432" y="29313"/>
                    <a:pt x="1309432" y="65472"/>
                  </a:cubicBezTo>
                  <a:lnTo>
                    <a:pt x="1309432" y="589244"/>
                  </a:lnTo>
                  <a:cubicBezTo>
                    <a:pt x="1309432" y="625403"/>
                    <a:pt x="1280119" y="654716"/>
                    <a:pt x="1243960" y="654716"/>
                  </a:cubicBezTo>
                  <a:lnTo>
                    <a:pt x="65472" y="654716"/>
                  </a:lnTo>
                  <a:cubicBezTo>
                    <a:pt x="29313" y="654716"/>
                    <a:pt x="0" y="625403"/>
                    <a:pt x="0" y="589244"/>
                  </a:cubicBezTo>
                  <a:lnTo>
                    <a:pt x="0" y="65472"/>
                  </a:lnTo>
                  <a:close/>
                </a:path>
              </a:pathLst>
            </a:custGeom>
            <a:solidFill>
              <a:srgbClr val="62A68B">
                <a:alpha val="54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326" tIns="76326" rIns="76326" bIns="76326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Technological development</a:t>
              </a: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A2AEA7B2-051E-4517-8132-E1B9C4D076C2}"/>
                </a:ext>
              </a:extLst>
            </p:cNvPr>
            <p:cNvSpPr/>
            <p:nvPr/>
          </p:nvSpPr>
          <p:spPr>
            <a:xfrm>
              <a:off x="3082437" y="3173212"/>
              <a:ext cx="1491183" cy="800092"/>
            </a:xfrm>
            <a:custGeom>
              <a:avLst/>
              <a:gdLst>
                <a:gd name="connsiteX0" fmla="*/ 0 w 1309432"/>
                <a:gd name="connsiteY0" fmla="*/ 65472 h 654716"/>
                <a:gd name="connsiteX1" fmla="*/ 65472 w 1309432"/>
                <a:gd name="connsiteY1" fmla="*/ 0 h 654716"/>
                <a:gd name="connsiteX2" fmla="*/ 1243960 w 1309432"/>
                <a:gd name="connsiteY2" fmla="*/ 0 h 654716"/>
                <a:gd name="connsiteX3" fmla="*/ 1309432 w 1309432"/>
                <a:gd name="connsiteY3" fmla="*/ 65472 h 654716"/>
                <a:gd name="connsiteX4" fmla="*/ 1309432 w 1309432"/>
                <a:gd name="connsiteY4" fmla="*/ 589244 h 654716"/>
                <a:gd name="connsiteX5" fmla="*/ 1243960 w 1309432"/>
                <a:gd name="connsiteY5" fmla="*/ 654716 h 654716"/>
                <a:gd name="connsiteX6" fmla="*/ 65472 w 1309432"/>
                <a:gd name="connsiteY6" fmla="*/ 654716 h 654716"/>
                <a:gd name="connsiteX7" fmla="*/ 0 w 1309432"/>
                <a:gd name="connsiteY7" fmla="*/ 589244 h 654716"/>
                <a:gd name="connsiteX8" fmla="*/ 0 w 1309432"/>
                <a:gd name="connsiteY8" fmla="*/ 65472 h 6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9432" h="654716">
                  <a:moveTo>
                    <a:pt x="0" y="65472"/>
                  </a:moveTo>
                  <a:cubicBezTo>
                    <a:pt x="0" y="29313"/>
                    <a:pt x="29313" y="0"/>
                    <a:pt x="65472" y="0"/>
                  </a:cubicBezTo>
                  <a:lnTo>
                    <a:pt x="1243960" y="0"/>
                  </a:lnTo>
                  <a:cubicBezTo>
                    <a:pt x="1280119" y="0"/>
                    <a:pt x="1309432" y="29313"/>
                    <a:pt x="1309432" y="65472"/>
                  </a:cubicBezTo>
                  <a:lnTo>
                    <a:pt x="1309432" y="589244"/>
                  </a:lnTo>
                  <a:cubicBezTo>
                    <a:pt x="1309432" y="625403"/>
                    <a:pt x="1280119" y="654716"/>
                    <a:pt x="1243960" y="654716"/>
                  </a:cubicBezTo>
                  <a:lnTo>
                    <a:pt x="65472" y="654716"/>
                  </a:lnTo>
                  <a:cubicBezTo>
                    <a:pt x="29313" y="654716"/>
                    <a:pt x="0" y="625403"/>
                    <a:pt x="0" y="589244"/>
                  </a:cubicBezTo>
                  <a:lnTo>
                    <a:pt x="0" y="65472"/>
                  </a:lnTo>
                  <a:close/>
                </a:path>
              </a:pathLst>
            </a:custGeom>
            <a:solidFill>
              <a:srgbClr val="3C5360">
                <a:alpha val="5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3379271"/>
                <a:satOff val="-8710"/>
                <a:lumOff val="-5883"/>
                <a:alphaOff val="0"/>
              </a:schemeClr>
            </a:fillRef>
            <a:effectRef idx="0">
              <a:schemeClr val="accent5">
                <a:hueOff val="-3379271"/>
                <a:satOff val="-8710"/>
                <a:lumOff val="-5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326" tIns="76326" rIns="76326" bIns="76326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Educational game</a:t>
              </a: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046EA87B-F899-44F5-AB53-41929657BC78}"/>
                </a:ext>
              </a:extLst>
            </p:cNvPr>
            <p:cNvSpPr/>
            <p:nvPr/>
          </p:nvSpPr>
          <p:spPr>
            <a:xfrm>
              <a:off x="838199" y="3164897"/>
              <a:ext cx="1343206" cy="800093"/>
            </a:xfrm>
            <a:custGeom>
              <a:avLst/>
              <a:gdLst>
                <a:gd name="connsiteX0" fmla="*/ 0 w 1309432"/>
                <a:gd name="connsiteY0" fmla="*/ 65472 h 654716"/>
                <a:gd name="connsiteX1" fmla="*/ 65472 w 1309432"/>
                <a:gd name="connsiteY1" fmla="*/ 0 h 654716"/>
                <a:gd name="connsiteX2" fmla="*/ 1243960 w 1309432"/>
                <a:gd name="connsiteY2" fmla="*/ 0 h 654716"/>
                <a:gd name="connsiteX3" fmla="*/ 1309432 w 1309432"/>
                <a:gd name="connsiteY3" fmla="*/ 65472 h 654716"/>
                <a:gd name="connsiteX4" fmla="*/ 1309432 w 1309432"/>
                <a:gd name="connsiteY4" fmla="*/ 589244 h 654716"/>
                <a:gd name="connsiteX5" fmla="*/ 1243960 w 1309432"/>
                <a:gd name="connsiteY5" fmla="*/ 654716 h 654716"/>
                <a:gd name="connsiteX6" fmla="*/ 65472 w 1309432"/>
                <a:gd name="connsiteY6" fmla="*/ 654716 h 654716"/>
                <a:gd name="connsiteX7" fmla="*/ 0 w 1309432"/>
                <a:gd name="connsiteY7" fmla="*/ 589244 h 654716"/>
                <a:gd name="connsiteX8" fmla="*/ 0 w 1309432"/>
                <a:gd name="connsiteY8" fmla="*/ 65472 h 65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9432" h="654716">
                  <a:moveTo>
                    <a:pt x="0" y="65472"/>
                  </a:moveTo>
                  <a:cubicBezTo>
                    <a:pt x="0" y="29313"/>
                    <a:pt x="29313" y="0"/>
                    <a:pt x="65472" y="0"/>
                  </a:cubicBezTo>
                  <a:lnTo>
                    <a:pt x="1243960" y="0"/>
                  </a:lnTo>
                  <a:cubicBezTo>
                    <a:pt x="1280119" y="0"/>
                    <a:pt x="1309432" y="29313"/>
                    <a:pt x="1309432" y="65472"/>
                  </a:cubicBezTo>
                  <a:lnTo>
                    <a:pt x="1309432" y="589244"/>
                  </a:lnTo>
                  <a:cubicBezTo>
                    <a:pt x="1309432" y="625403"/>
                    <a:pt x="1280119" y="654716"/>
                    <a:pt x="1243960" y="654716"/>
                  </a:cubicBezTo>
                  <a:lnTo>
                    <a:pt x="65472" y="654716"/>
                  </a:lnTo>
                  <a:cubicBezTo>
                    <a:pt x="29313" y="654716"/>
                    <a:pt x="0" y="625403"/>
                    <a:pt x="0" y="589244"/>
                  </a:cubicBezTo>
                  <a:lnTo>
                    <a:pt x="0" y="65472"/>
                  </a:lnTo>
                  <a:close/>
                </a:path>
              </a:pathLst>
            </a:custGeom>
            <a:solidFill>
              <a:srgbClr val="DB675F">
                <a:alpha val="56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6758543"/>
                <a:satOff val="-17419"/>
                <a:lumOff val="-11765"/>
                <a:alphaOff val="0"/>
              </a:schemeClr>
            </a:fillRef>
            <a:effectRef idx="0">
              <a:schemeClr val="accent5">
                <a:hueOff val="-6758543"/>
                <a:satOff val="-17419"/>
                <a:lumOff val="-1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326" tIns="76326" rIns="76326" bIns="76326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GBL 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000" b="1" kern="1200" dirty="0"/>
                <a:t>practices</a:t>
              </a:r>
            </a:p>
          </p:txBody>
        </p:sp>
        <p:sp>
          <p:nvSpPr>
            <p:cNvPr id="24" name="箭头: 下 23">
              <a:extLst>
                <a:ext uri="{FF2B5EF4-FFF2-40B4-BE49-F238E27FC236}">
                  <a16:creationId xmlns:a16="http://schemas.microsoft.com/office/drawing/2014/main" id="{5DC053E6-56F3-4E03-94C1-83333253CDE4}"/>
                </a:ext>
              </a:extLst>
            </p:cNvPr>
            <p:cNvSpPr/>
            <p:nvPr/>
          </p:nvSpPr>
          <p:spPr>
            <a:xfrm rot="19915185">
              <a:off x="3209317" y="2315058"/>
              <a:ext cx="352651" cy="627289"/>
            </a:xfrm>
            <a:prstGeom prst="downArrow">
              <a:avLst/>
            </a:prstGeom>
            <a:solidFill>
              <a:srgbClr val="232423">
                <a:alpha val="7400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745" tIns="45830" rIns="68745" bIns="45829" numCol="1" spcCol="1270" rtlCol="0" anchor="ctr" anchorCtr="0">
              <a:noAutofit/>
            </a:bodyPr>
            <a:lstStyle/>
            <a:p>
              <a:pPr mar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b="1" kern="1200" dirty="0"/>
            </a:p>
          </p:txBody>
        </p:sp>
        <p:sp>
          <p:nvSpPr>
            <p:cNvPr id="25" name="箭头: 左 24">
              <a:extLst>
                <a:ext uri="{FF2B5EF4-FFF2-40B4-BE49-F238E27FC236}">
                  <a16:creationId xmlns:a16="http://schemas.microsoft.com/office/drawing/2014/main" id="{864656B8-1019-40AB-B20C-22971D77A53C}"/>
                </a:ext>
              </a:extLst>
            </p:cNvPr>
            <p:cNvSpPr/>
            <p:nvPr/>
          </p:nvSpPr>
          <p:spPr>
            <a:xfrm>
              <a:off x="2336998" y="3409726"/>
              <a:ext cx="539540" cy="327358"/>
            </a:xfrm>
            <a:prstGeom prst="leftArrow">
              <a:avLst/>
            </a:prstGeom>
            <a:solidFill>
              <a:srgbClr val="232423">
                <a:alpha val="7100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745" tIns="45830" rIns="68745" bIns="45829" numCol="1" spcCol="1270" rtlCol="0" anchor="ctr" anchorCtr="0">
              <a:noAutofit/>
            </a:bodyPr>
            <a:lstStyle/>
            <a:p>
              <a:pPr mar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b="1" kern="1200"/>
            </a:p>
          </p:txBody>
        </p:sp>
        <p:sp>
          <p:nvSpPr>
            <p:cNvPr id="26" name="箭头: 左 25">
              <a:extLst>
                <a:ext uri="{FF2B5EF4-FFF2-40B4-BE49-F238E27FC236}">
                  <a16:creationId xmlns:a16="http://schemas.microsoft.com/office/drawing/2014/main" id="{E11AB4E7-F04A-4646-80A5-FB29DC5212CC}"/>
                </a:ext>
              </a:extLst>
            </p:cNvPr>
            <p:cNvSpPr/>
            <p:nvPr/>
          </p:nvSpPr>
          <p:spPr>
            <a:xfrm rot="7274859">
              <a:off x="1648409" y="2444074"/>
              <a:ext cx="539540" cy="379505"/>
            </a:xfrm>
            <a:prstGeom prst="leftArrow">
              <a:avLst/>
            </a:prstGeom>
            <a:solidFill>
              <a:srgbClr val="232423">
                <a:alpha val="75000"/>
              </a:srgb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745" tIns="45830" rIns="68745" bIns="45829" numCol="1" spcCol="1270" rtlCol="0" anchor="ctr" anchorCtr="0">
              <a:noAutofit/>
            </a:bodyPr>
            <a:lstStyle/>
            <a:p>
              <a:pPr mar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b="1" kern="1200"/>
            </a:p>
          </p:txBody>
        </p:sp>
        <p:sp>
          <p:nvSpPr>
            <p:cNvPr id="27" name="箭头: 环形 26">
              <a:extLst>
                <a:ext uri="{FF2B5EF4-FFF2-40B4-BE49-F238E27FC236}">
                  <a16:creationId xmlns:a16="http://schemas.microsoft.com/office/drawing/2014/main" id="{9F46921C-BA8B-4840-AE9E-C2B502875DD4}"/>
                </a:ext>
              </a:extLst>
            </p:cNvPr>
            <p:cNvSpPr/>
            <p:nvPr/>
          </p:nvSpPr>
          <p:spPr>
            <a:xfrm rot="8700815">
              <a:off x="1466819" y="3381725"/>
              <a:ext cx="943583" cy="982322"/>
            </a:xfrm>
            <a:prstGeom prst="circularArrow">
              <a:avLst/>
            </a:prstGeom>
            <a:solidFill>
              <a:schemeClr val="tx1">
                <a:lumMod val="95000"/>
                <a:lumOff val="5000"/>
                <a:alpha val="75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8745" tIns="45830" rIns="68745" bIns="45829" numCol="1" spcCol="1270" rtlCol="0" anchor="ctr" anchorCtr="0">
              <a:noAutofit/>
            </a:bodyPr>
            <a:lstStyle/>
            <a:p>
              <a:pPr mar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900" b="1" kern="1200" dirty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/>
                </a:solidFill>
              </a:endParaRPr>
            </a:p>
          </p:txBody>
        </p:sp>
      </p:grpSp>
      <p:sp>
        <p:nvSpPr>
          <p:cNvPr id="28" name="箭头: 左 27">
            <a:extLst>
              <a:ext uri="{FF2B5EF4-FFF2-40B4-BE49-F238E27FC236}">
                <a16:creationId xmlns:a16="http://schemas.microsoft.com/office/drawing/2014/main" id="{E3E3EC56-5C3D-4F61-8267-4C72D8B8C1DF}"/>
              </a:ext>
            </a:extLst>
          </p:cNvPr>
          <p:cNvSpPr/>
          <p:nvPr/>
        </p:nvSpPr>
        <p:spPr>
          <a:xfrm rot="10800000">
            <a:off x="5651104" y="2949008"/>
            <a:ext cx="539540" cy="379505"/>
          </a:xfrm>
          <a:prstGeom prst="leftArrow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45" tIns="45830" rIns="68745" bIns="45829" numCol="1" spcCol="1270" rtlCol="0" anchor="ctr" anchorCtr="0">
            <a:noAutofit/>
          </a:bodyPr>
          <a:lstStyle/>
          <a:p>
            <a:pPr mar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900" b="1" kern="1200"/>
          </a:p>
        </p:txBody>
      </p:sp>
      <p:sp>
        <p:nvSpPr>
          <p:cNvPr id="42" name="内容占位符 2">
            <a:extLst>
              <a:ext uri="{FF2B5EF4-FFF2-40B4-BE49-F238E27FC236}">
                <a16:creationId xmlns:a16="http://schemas.microsoft.com/office/drawing/2014/main" id="{226436E1-AF35-4E2E-8DC8-F7DE318FABA5}"/>
              </a:ext>
            </a:extLst>
          </p:cNvPr>
          <p:cNvSpPr txBox="1">
            <a:spLocks/>
          </p:cNvSpPr>
          <p:nvPr/>
        </p:nvSpPr>
        <p:spPr>
          <a:xfrm>
            <a:off x="1248914" y="5059531"/>
            <a:ext cx="10515600" cy="196625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video game industry has been booming for decades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(Becker, 2017)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Playing games is commonplace among a range of demographic groups 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Ryan, Rigby, &amp; Przybylski, 2006</a:t>
            </a:r>
            <a:r>
              <a:rPr lang="en-US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Association for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Educational Communications Technology </a:t>
            </a:r>
            <a:r>
              <a:rPr lang="en-US" altLang="zh-CN"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(AECT, 2014)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reported that more than half of teachers used video games in class at least one time per week.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83F12EA4-432F-4E3D-B79D-9DFEA97669F1}"/>
              </a:ext>
            </a:extLst>
          </p:cNvPr>
          <p:cNvSpPr/>
          <p:nvPr/>
        </p:nvSpPr>
        <p:spPr>
          <a:xfrm>
            <a:off x="972172" y="5098797"/>
            <a:ext cx="262647" cy="255679"/>
          </a:xfrm>
          <a:prstGeom prst="rect">
            <a:avLst/>
          </a:prstGeom>
          <a:solidFill>
            <a:srgbClr val="59A288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45" tIns="45830" rIns="68745" bIns="45829" numCol="1" spcCol="1270" rtlCol="0" anchor="ctr" anchorCtr="0">
            <a:noAutofit/>
          </a:bodyPr>
          <a:lstStyle/>
          <a:p>
            <a:pPr mar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900" kern="120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85EDED8F-7664-49E7-9C16-2FD165CA65A4}"/>
              </a:ext>
            </a:extLst>
          </p:cNvPr>
          <p:cNvSpPr/>
          <p:nvPr/>
        </p:nvSpPr>
        <p:spPr>
          <a:xfrm>
            <a:off x="972171" y="5515177"/>
            <a:ext cx="262647" cy="255679"/>
          </a:xfrm>
          <a:prstGeom prst="rect">
            <a:avLst/>
          </a:prstGeom>
          <a:solidFill>
            <a:srgbClr val="3C85A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45" tIns="45830" rIns="68745" bIns="45829" numCol="1" spcCol="1270" rtlCol="0" anchor="ctr" anchorCtr="0">
            <a:noAutofit/>
          </a:bodyPr>
          <a:lstStyle/>
          <a:p>
            <a:pPr mar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900" kern="1200"/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5ECB6EDB-C2AF-459D-BC66-649F3F769ADA}"/>
              </a:ext>
            </a:extLst>
          </p:cNvPr>
          <p:cNvSpPr/>
          <p:nvPr/>
        </p:nvSpPr>
        <p:spPr>
          <a:xfrm>
            <a:off x="972170" y="6267638"/>
            <a:ext cx="262647" cy="255679"/>
          </a:xfrm>
          <a:prstGeom prst="rect">
            <a:avLst/>
          </a:prstGeom>
          <a:solidFill>
            <a:srgbClr val="DB675F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45" tIns="45830" rIns="68745" bIns="45829" numCol="1" spcCol="1270" rtlCol="0" anchor="ctr" anchorCtr="0">
            <a:noAutofit/>
          </a:bodyPr>
          <a:lstStyle/>
          <a:p>
            <a:pPr mar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900" kern="120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1CC341C-7E35-4D50-BE8B-8C0D10A198F0}"/>
              </a:ext>
            </a:extLst>
          </p:cNvPr>
          <p:cNvSpPr/>
          <p:nvPr/>
        </p:nvSpPr>
        <p:spPr>
          <a:xfrm>
            <a:off x="9929743" y="2659150"/>
            <a:ext cx="1663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America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206202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60686EAF-D9B2-4008-834A-2965B50BA2C3}"/>
              </a:ext>
            </a:extLst>
          </p:cNvPr>
          <p:cNvGrpSpPr/>
          <p:nvPr/>
        </p:nvGrpSpPr>
        <p:grpSpPr>
          <a:xfrm>
            <a:off x="16307" y="-1"/>
            <a:ext cx="4264989" cy="1048524"/>
            <a:chOff x="-171816" y="-1"/>
            <a:chExt cx="4452456" cy="106693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681A5E2-C1F8-4B1C-A750-02CE2D781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48"/>
            <a:stretch>
              <a:fillRect/>
            </a:stretch>
          </p:blipFill>
          <p:spPr>
            <a:xfrm rot="16200000">
              <a:off x="674650" y="-846467"/>
              <a:ext cx="584924" cy="2277856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2AD9AED-1A85-4A0C-805F-34207FE9A35F}"/>
                </a:ext>
              </a:extLst>
            </p:cNvPr>
            <p:cNvSpPr txBox="1"/>
            <p:nvPr/>
          </p:nvSpPr>
          <p:spPr>
            <a:xfrm>
              <a:off x="247781" y="283982"/>
              <a:ext cx="4032859" cy="7829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Results</a:t>
              </a:r>
              <a:endParaRPr lang="zh-CN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12ACCCF-8C54-4E25-942A-E1555FE3F0BF}"/>
                </a:ext>
              </a:extLst>
            </p:cNvPr>
            <p:cNvSpPr/>
            <p:nvPr/>
          </p:nvSpPr>
          <p:spPr>
            <a:xfrm>
              <a:off x="358578" y="999166"/>
              <a:ext cx="2277857" cy="465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0" name="任意多边形 2">
            <a:extLst>
              <a:ext uri="{FF2B5EF4-FFF2-40B4-BE49-F238E27FC236}">
                <a16:creationId xmlns:a16="http://schemas.microsoft.com/office/drawing/2014/main" id="{231D8688-47F5-4BFF-B07F-1908F0B221C1}"/>
              </a:ext>
            </a:extLst>
          </p:cNvPr>
          <p:cNvSpPr/>
          <p:nvPr/>
        </p:nvSpPr>
        <p:spPr>
          <a:xfrm>
            <a:off x="4281296" y="681335"/>
            <a:ext cx="5609956" cy="692621"/>
          </a:xfrm>
          <a:custGeom>
            <a:avLst/>
            <a:gdLst>
              <a:gd name="connsiteX0" fmla="*/ 0 w 3889611"/>
              <a:gd name="connsiteY0" fmla="*/ 0 h 692621"/>
              <a:gd name="connsiteX1" fmla="*/ 3774172 w 3889611"/>
              <a:gd name="connsiteY1" fmla="*/ 0 h 692621"/>
              <a:gd name="connsiteX2" fmla="*/ 3889611 w 3889611"/>
              <a:gd name="connsiteY2" fmla="*/ 115439 h 692621"/>
              <a:gd name="connsiteX3" fmla="*/ 3889611 w 3889611"/>
              <a:gd name="connsiteY3" fmla="*/ 577182 h 692621"/>
              <a:gd name="connsiteX4" fmla="*/ 3774172 w 3889611"/>
              <a:gd name="connsiteY4" fmla="*/ 692621 h 692621"/>
              <a:gd name="connsiteX5" fmla="*/ 0 w 3889611"/>
              <a:gd name="connsiteY5" fmla="*/ 692621 h 692621"/>
              <a:gd name="connsiteX6" fmla="*/ 0 w 3889611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611" h="692621">
                <a:moveTo>
                  <a:pt x="0" y="0"/>
                </a:moveTo>
                <a:lnTo>
                  <a:pt x="3774172" y="0"/>
                </a:lnTo>
                <a:cubicBezTo>
                  <a:pt x="3837927" y="0"/>
                  <a:pt x="3889611" y="51684"/>
                  <a:pt x="3889611" y="115439"/>
                </a:cubicBezTo>
                <a:lnTo>
                  <a:pt x="3889611" y="577182"/>
                </a:lnTo>
                <a:cubicBezTo>
                  <a:pt x="3889611" y="640937"/>
                  <a:pt x="3837927" y="692621"/>
                  <a:pt x="3774172" y="692621"/>
                </a:cubicBezTo>
                <a:lnTo>
                  <a:pt x="0" y="69262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">
            <a:extLst>
              <a:ext uri="{FF2B5EF4-FFF2-40B4-BE49-F238E27FC236}">
                <a16:creationId xmlns:a16="http://schemas.microsoft.com/office/drawing/2014/main" id="{FB0AABA1-E1AC-43AA-8828-E185EA0BF98A}"/>
              </a:ext>
            </a:extLst>
          </p:cNvPr>
          <p:cNvSpPr/>
          <p:nvPr/>
        </p:nvSpPr>
        <p:spPr>
          <a:xfrm>
            <a:off x="3476077" y="681335"/>
            <a:ext cx="696037" cy="692621"/>
          </a:xfrm>
          <a:custGeom>
            <a:avLst/>
            <a:gdLst>
              <a:gd name="connsiteX0" fmla="*/ 115439 w 696037"/>
              <a:gd name="connsiteY0" fmla="*/ 0 h 692621"/>
              <a:gd name="connsiteX1" fmla="*/ 696037 w 696037"/>
              <a:gd name="connsiteY1" fmla="*/ 0 h 692621"/>
              <a:gd name="connsiteX2" fmla="*/ 696037 w 696037"/>
              <a:gd name="connsiteY2" fmla="*/ 692621 h 692621"/>
              <a:gd name="connsiteX3" fmla="*/ 115439 w 696037"/>
              <a:gd name="connsiteY3" fmla="*/ 692621 h 692621"/>
              <a:gd name="connsiteX4" fmla="*/ 0 w 696037"/>
              <a:gd name="connsiteY4" fmla="*/ 577182 h 692621"/>
              <a:gd name="connsiteX5" fmla="*/ 0 w 696037"/>
              <a:gd name="connsiteY5" fmla="*/ 115439 h 692621"/>
              <a:gd name="connsiteX6" fmla="*/ 115439 w 696037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037" h="692621">
                <a:moveTo>
                  <a:pt x="115439" y="0"/>
                </a:moveTo>
                <a:lnTo>
                  <a:pt x="696037" y="0"/>
                </a:lnTo>
                <a:lnTo>
                  <a:pt x="696037" y="692621"/>
                </a:lnTo>
                <a:lnTo>
                  <a:pt x="115439" y="692621"/>
                </a:lnTo>
                <a:cubicBezTo>
                  <a:pt x="51684" y="692621"/>
                  <a:pt x="0" y="640937"/>
                  <a:pt x="0" y="577182"/>
                </a:cubicBezTo>
                <a:lnTo>
                  <a:pt x="0" y="115439"/>
                </a:lnTo>
                <a:cubicBezTo>
                  <a:pt x="0" y="51684"/>
                  <a:pt x="51684" y="0"/>
                  <a:pt x="115439" y="0"/>
                </a:cubicBezTo>
                <a:close/>
              </a:path>
            </a:pathLst>
          </a:custGeom>
          <a:solidFill>
            <a:srgbClr val="DB6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0917EEF-7F0E-4E1E-B832-67BC22FD6D2B}"/>
              </a:ext>
            </a:extLst>
          </p:cNvPr>
          <p:cNvSpPr txBox="1"/>
          <p:nvPr/>
        </p:nvSpPr>
        <p:spPr>
          <a:xfrm>
            <a:off x="4615664" y="725693"/>
            <a:ext cx="5806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Major contributing countries</a:t>
            </a:r>
            <a:endParaRPr lang="zh-CN" altLang="en-US" sz="3200" dirty="0">
              <a:solidFill>
                <a:schemeClr val="bg1"/>
              </a:solidFill>
              <a:latin typeface="FZLanTingHeiS-UL-GB" panose="02000000000000000000" pitchFamily="2" charset="-122"/>
              <a:ea typeface="FZLanTingHeiS-UL-GB" panose="02000000000000000000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BFEEBFA-F779-4139-95E3-24A95645FDD8}"/>
              </a:ext>
            </a:extLst>
          </p:cNvPr>
          <p:cNvSpPr txBox="1"/>
          <p:nvPr/>
        </p:nvSpPr>
        <p:spPr>
          <a:xfrm>
            <a:off x="3486316" y="681335"/>
            <a:ext cx="64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2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graphicFrame>
        <p:nvGraphicFramePr>
          <p:cNvPr id="29" name="图表 28">
            <a:extLst>
              <a:ext uri="{FF2B5EF4-FFF2-40B4-BE49-F238E27FC236}">
                <a16:creationId xmlns:a16="http://schemas.microsoft.com/office/drawing/2014/main" id="{0DD2CF4E-A9F5-4908-990A-9D46A4ACFFF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0208224"/>
              </p:ext>
            </p:extLst>
          </p:nvPr>
        </p:nvGraphicFramePr>
        <p:xfrm>
          <a:off x="409757" y="2715711"/>
          <a:ext cx="5686243" cy="295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4" name="图表 33">
            <a:extLst>
              <a:ext uri="{FF2B5EF4-FFF2-40B4-BE49-F238E27FC236}">
                <a16:creationId xmlns:a16="http://schemas.microsoft.com/office/drawing/2014/main" id="{B1F9CABF-DBC2-45AC-87E7-DA45518BDF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6082965"/>
              </p:ext>
            </p:extLst>
          </p:nvPr>
        </p:nvGraphicFramePr>
        <p:xfrm>
          <a:off x="6282020" y="2715710"/>
          <a:ext cx="5686243" cy="2951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42C9B191-1D59-4DA2-A564-84F81032480D}"/>
              </a:ext>
            </a:extLst>
          </p:cNvPr>
          <p:cNvCxnSpPr>
            <a:cxnSpLocks/>
          </p:cNvCxnSpPr>
          <p:nvPr/>
        </p:nvCxnSpPr>
        <p:spPr>
          <a:xfrm flipV="1">
            <a:off x="5826869" y="5401108"/>
            <a:ext cx="0" cy="508083"/>
          </a:xfrm>
          <a:prstGeom prst="straightConnector1">
            <a:avLst/>
          </a:prstGeom>
          <a:ln w="793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id="{3462222A-1FC0-4951-AB2B-BCB25F35CF6E}"/>
              </a:ext>
            </a:extLst>
          </p:cNvPr>
          <p:cNvCxnSpPr>
            <a:cxnSpLocks/>
          </p:cNvCxnSpPr>
          <p:nvPr/>
        </p:nvCxnSpPr>
        <p:spPr>
          <a:xfrm flipV="1">
            <a:off x="8920265" y="5401108"/>
            <a:ext cx="0" cy="508083"/>
          </a:xfrm>
          <a:prstGeom prst="straightConnector1">
            <a:avLst/>
          </a:prstGeom>
          <a:ln w="7937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矩形 36">
            <a:extLst>
              <a:ext uri="{FF2B5EF4-FFF2-40B4-BE49-F238E27FC236}">
                <a16:creationId xmlns:a16="http://schemas.microsoft.com/office/drawing/2014/main" id="{A889D5A0-6689-4160-94D5-23F37A19E73A}"/>
              </a:ext>
            </a:extLst>
          </p:cNvPr>
          <p:cNvSpPr/>
          <p:nvPr/>
        </p:nvSpPr>
        <p:spPr>
          <a:xfrm flipV="1">
            <a:off x="5082393" y="6458635"/>
            <a:ext cx="1770693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4508288B-90FA-4F5B-9192-2D685DE6AAF2}"/>
              </a:ext>
            </a:extLst>
          </p:cNvPr>
          <p:cNvSpPr txBox="1"/>
          <p:nvPr/>
        </p:nvSpPr>
        <p:spPr>
          <a:xfrm>
            <a:off x="5055949" y="6010976"/>
            <a:ext cx="2080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top 15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4622413C-1BB9-47BA-9113-6738E3237148}"/>
              </a:ext>
            </a:extLst>
          </p:cNvPr>
          <p:cNvSpPr txBox="1"/>
          <p:nvPr/>
        </p:nvSpPr>
        <p:spPr>
          <a:xfrm>
            <a:off x="8400240" y="5998594"/>
            <a:ext cx="1040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Top 7</a:t>
            </a: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301077D5-8B55-41D7-9CCC-05CB36324760}"/>
              </a:ext>
            </a:extLst>
          </p:cNvPr>
          <p:cNvSpPr/>
          <p:nvPr/>
        </p:nvSpPr>
        <p:spPr>
          <a:xfrm>
            <a:off x="8504903" y="6468927"/>
            <a:ext cx="935387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6FC5286-70EF-4A9F-BF3B-CF746B3AB761}"/>
              </a:ext>
            </a:extLst>
          </p:cNvPr>
          <p:cNvSpPr txBox="1"/>
          <p:nvPr/>
        </p:nvSpPr>
        <p:spPr>
          <a:xfrm>
            <a:off x="1301389" y="1821225"/>
            <a:ext cx="1089061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Taiwan contributed the most to the growth between the first and second 10 years</a:t>
            </a: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86E4E7C6-4211-402C-B5A7-EBB18E469CCF}"/>
              </a:ext>
            </a:extLst>
          </p:cNvPr>
          <p:cNvSpPr/>
          <p:nvPr/>
        </p:nvSpPr>
        <p:spPr>
          <a:xfrm>
            <a:off x="774339" y="1883937"/>
            <a:ext cx="317500" cy="317500"/>
          </a:xfrm>
          <a:prstGeom prst="ellipse">
            <a:avLst/>
          </a:prstGeom>
          <a:solidFill>
            <a:schemeClr val="tx1"/>
          </a:solidFill>
          <a:ln>
            <a:solidFill>
              <a:srgbClr val="595959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extrusionH="12700">
            <a:contourClr>
              <a:srgbClr val="3D9FA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B96E"/>
              </a:solidFill>
            </a:endParaRPr>
          </a:p>
        </p:txBody>
      </p:sp>
      <p:sp>
        <p:nvSpPr>
          <p:cNvPr id="51" name="同心圆 78">
            <a:extLst>
              <a:ext uri="{FF2B5EF4-FFF2-40B4-BE49-F238E27FC236}">
                <a16:creationId xmlns:a16="http://schemas.microsoft.com/office/drawing/2014/main" id="{2F2148F0-CC70-41F8-8CAF-AD1012BF0764}"/>
              </a:ext>
            </a:extLst>
          </p:cNvPr>
          <p:cNvSpPr/>
          <p:nvPr/>
        </p:nvSpPr>
        <p:spPr>
          <a:xfrm>
            <a:off x="669564" y="1779162"/>
            <a:ext cx="527050" cy="527050"/>
          </a:xfrm>
          <a:prstGeom prst="donut">
            <a:avLst>
              <a:gd name="adj" fmla="val 19827"/>
            </a:avLst>
          </a:prstGeom>
          <a:solidFill>
            <a:srgbClr val="DB67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B9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55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60686EAF-D9B2-4008-834A-2965B50BA2C3}"/>
              </a:ext>
            </a:extLst>
          </p:cNvPr>
          <p:cNvGrpSpPr/>
          <p:nvPr/>
        </p:nvGrpSpPr>
        <p:grpSpPr>
          <a:xfrm>
            <a:off x="16307" y="-1"/>
            <a:ext cx="4264989" cy="1048524"/>
            <a:chOff x="-171816" y="-1"/>
            <a:chExt cx="4452456" cy="1066932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681A5E2-C1F8-4B1C-A750-02CE2D781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448"/>
            <a:stretch>
              <a:fillRect/>
            </a:stretch>
          </p:blipFill>
          <p:spPr>
            <a:xfrm rot="16200000">
              <a:off x="674650" y="-846467"/>
              <a:ext cx="584924" cy="2277856"/>
            </a:xfrm>
            <a:prstGeom prst="rect">
              <a:avLst/>
            </a:prstGeom>
          </p:spPr>
        </p:pic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2AD9AED-1A85-4A0C-805F-34207FE9A35F}"/>
                </a:ext>
              </a:extLst>
            </p:cNvPr>
            <p:cNvSpPr txBox="1"/>
            <p:nvPr/>
          </p:nvSpPr>
          <p:spPr>
            <a:xfrm>
              <a:off x="247781" y="283982"/>
              <a:ext cx="4032859" cy="78294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4400" b="1" dirty="0"/>
                <a:t>Results</a:t>
              </a:r>
              <a:endParaRPr lang="zh-CN" altLang="en-US" sz="4400" b="1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12ACCCF-8C54-4E25-942A-E1555FE3F0BF}"/>
                </a:ext>
              </a:extLst>
            </p:cNvPr>
            <p:cNvSpPr/>
            <p:nvPr/>
          </p:nvSpPr>
          <p:spPr>
            <a:xfrm>
              <a:off x="358578" y="999166"/>
              <a:ext cx="2277857" cy="4652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30" name="任意多边形 2">
            <a:extLst>
              <a:ext uri="{FF2B5EF4-FFF2-40B4-BE49-F238E27FC236}">
                <a16:creationId xmlns:a16="http://schemas.microsoft.com/office/drawing/2014/main" id="{231D8688-47F5-4BFF-B07F-1908F0B221C1}"/>
              </a:ext>
            </a:extLst>
          </p:cNvPr>
          <p:cNvSpPr/>
          <p:nvPr/>
        </p:nvSpPr>
        <p:spPr>
          <a:xfrm>
            <a:off x="4281296" y="681335"/>
            <a:ext cx="5609956" cy="692621"/>
          </a:xfrm>
          <a:custGeom>
            <a:avLst/>
            <a:gdLst>
              <a:gd name="connsiteX0" fmla="*/ 0 w 3889611"/>
              <a:gd name="connsiteY0" fmla="*/ 0 h 692621"/>
              <a:gd name="connsiteX1" fmla="*/ 3774172 w 3889611"/>
              <a:gd name="connsiteY1" fmla="*/ 0 h 692621"/>
              <a:gd name="connsiteX2" fmla="*/ 3889611 w 3889611"/>
              <a:gd name="connsiteY2" fmla="*/ 115439 h 692621"/>
              <a:gd name="connsiteX3" fmla="*/ 3889611 w 3889611"/>
              <a:gd name="connsiteY3" fmla="*/ 577182 h 692621"/>
              <a:gd name="connsiteX4" fmla="*/ 3774172 w 3889611"/>
              <a:gd name="connsiteY4" fmla="*/ 692621 h 692621"/>
              <a:gd name="connsiteX5" fmla="*/ 0 w 3889611"/>
              <a:gd name="connsiteY5" fmla="*/ 692621 h 692621"/>
              <a:gd name="connsiteX6" fmla="*/ 0 w 3889611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9611" h="692621">
                <a:moveTo>
                  <a:pt x="0" y="0"/>
                </a:moveTo>
                <a:lnTo>
                  <a:pt x="3774172" y="0"/>
                </a:lnTo>
                <a:cubicBezTo>
                  <a:pt x="3837927" y="0"/>
                  <a:pt x="3889611" y="51684"/>
                  <a:pt x="3889611" y="115439"/>
                </a:cubicBezTo>
                <a:lnTo>
                  <a:pt x="3889611" y="577182"/>
                </a:lnTo>
                <a:cubicBezTo>
                  <a:pt x="3889611" y="640937"/>
                  <a:pt x="3837927" y="692621"/>
                  <a:pt x="3774172" y="692621"/>
                </a:cubicBezTo>
                <a:lnTo>
                  <a:pt x="0" y="692621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任意多边形 3">
            <a:extLst>
              <a:ext uri="{FF2B5EF4-FFF2-40B4-BE49-F238E27FC236}">
                <a16:creationId xmlns:a16="http://schemas.microsoft.com/office/drawing/2014/main" id="{FB0AABA1-E1AC-43AA-8828-E185EA0BF98A}"/>
              </a:ext>
            </a:extLst>
          </p:cNvPr>
          <p:cNvSpPr/>
          <p:nvPr/>
        </p:nvSpPr>
        <p:spPr>
          <a:xfrm>
            <a:off x="3476077" y="681335"/>
            <a:ext cx="696037" cy="692621"/>
          </a:xfrm>
          <a:custGeom>
            <a:avLst/>
            <a:gdLst>
              <a:gd name="connsiteX0" fmla="*/ 115439 w 696037"/>
              <a:gd name="connsiteY0" fmla="*/ 0 h 692621"/>
              <a:gd name="connsiteX1" fmla="*/ 696037 w 696037"/>
              <a:gd name="connsiteY1" fmla="*/ 0 h 692621"/>
              <a:gd name="connsiteX2" fmla="*/ 696037 w 696037"/>
              <a:gd name="connsiteY2" fmla="*/ 692621 h 692621"/>
              <a:gd name="connsiteX3" fmla="*/ 115439 w 696037"/>
              <a:gd name="connsiteY3" fmla="*/ 692621 h 692621"/>
              <a:gd name="connsiteX4" fmla="*/ 0 w 696037"/>
              <a:gd name="connsiteY4" fmla="*/ 577182 h 692621"/>
              <a:gd name="connsiteX5" fmla="*/ 0 w 696037"/>
              <a:gd name="connsiteY5" fmla="*/ 115439 h 692621"/>
              <a:gd name="connsiteX6" fmla="*/ 115439 w 696037"/>
              <a:gd name="connsiteY6" fmla="*/ 0 h 692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6037" h="692621">
                <a:moveTo>
                  <a:pt x="115439" y="0"/>
                </a:moveTo>
                <a:lnTo>
                  <a:pt x="696037" y="0"/>
                </a:lnTo>
                <a:lnTo>
                  <a:pt x="696037" y="692621"/>
                </a:lnTo>
                <a:lnTo>
                  <a:pt x="115439" y="692621"/>
                </a:lnTo>
                <a:cubicBezTo>
                  <a:pt x="51684" y="692621"/>
                  <a:pt x="0" y="640937"/>
                  <a:pt x="0" y="577182"/>
                </a:cubicBezTo>
                <a:lnTo>
                  <a:pt x="0" y="115439"/>
                </a:lnTo>
                <a:cubicBezTo>
                  <a:pt x="0" y="51684"/>
                  <a:pt x="51684" y="0"/>
                  <a:pt x="115439" y="0"/>
                </a:cubicBezTo>
                <a:close/>
              </a:path>
            </a:pathLst>
          </a:custGeom>
          <a:solidFill>
            <a:srgbClr val="DB6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40917EEF-7F0E-4E1E-B832-67BC22FD6D2B}"/>
              </a:ext>
            </a:extLst>
          </p:cNvPr>
          <p:cNvSpPr txBox="1"/>
          <p:nvPr/>
        </p:nvSpPr>
        <p:spPr>
          <a:xfrm>
            <a:off x="4615664" y="725693"/>
            <a:ext cx="5806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Major contributing countries</a:t>
            </a:r>
            <a:endParaRPr lang="zh-CN" altLang="en-US" sz="3200" dirty="0">
              <a:solidFill>
                <a:schemeClr val="bg1"/>
              </a:solidFill>
              <a:latin typeface="FZLanTingHeiS-UL-GB" panose="02000000000000000000" pitchFamily="2" charset="-122"/>
              <a:ea typeface="FZLanTingHeiS-UL-GB" panose="02000000000000000000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7BFEEBFA-F779-4139-95E3-24A95645FDD8}"/>
              </a:ext>
            </a:extLst>
          </p:cNvPr>
          <p:cNvSpPr txBox="1"/>
          <p:nvPr/>
        </p:nvSpPr>
        <p:spPr>
          <a:xfrm>
            <a:off x="3486316" y="681335"/>
            <a:ext cx="641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000" dirty="0">
                <a:solidFill>
                  <a:schemeClr val="bg1"/>
                </a:solidFill>
                <a:latin typeface="Impact" panose="020B0806030902050204" pitchFamily="34" charset="0"/>
                <a:ea typeface="Microsoft YaHei" panose="020B0503020204020204" pitchFamily="34" charset="-122"/>
              </a:rPr>
              <a:t>2</a:t>
            </a:r>
            <a:endParaRPr lang="zh-CN" altLang="en-US" sz="4000" dirty="0">
              <a:solidFill>
                <a:schemeClr val="bg1"/>
              </a:solidFill>
              <a:latin typeface="Impact" panose="020B080603090205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46FC5286-70EF-4A9F-BF3B-CF746B3AB761}"/>
              </a:ext>
            </a:extLst>
          </p:cNvPr>
          <p:cNvSpPr txBox="1"/>
          <p:nvPr/>
        </p:nvSpPr>
        <p:spPr>
          <a:xfrm>
            <a:off x="1301390" y="1821225"/>
            <a:ext cx="6002486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experience of GBL practices in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Taiwan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椭圆 49">
            <a:extLst>
              <a:ext uri="{FF2B5EF4-FFF2-40B4-BE49-F238E27FC236}">
                <a16:creationId xmlns:a16="http://schemas.microsoft.com/office/drawing/2014/main" id="{86E4E7C6-4211-402C-B5A7-EBB18E469CCF}"/>
              </a:ext>
            </a:extLst>
          </p:cNvPr>
          <p:cNvSpPr/>
          <p:nvPr/>
        </p:nvSpPr>
        <p:spPr>
          <a:xfrm>
            <a:off x="774339" y="1883937"/>
            <a:ext cx="317500" cy="317500"/>
          </a:xfrm>
          <a:prstGeom prst="ellipse">
            <a:avLst/>
          </a:prstGeom>
          <a:solidFill>
            <a:schemeClr val="tx1"/>
          </a:solidFill>
          <a:ln>
            <a:solidFill>
              <a:srgbClr val="595959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extrusionH="12700">
            <a:contourClr>
              <a:srgbClr val="3D9FA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B96E"/>
              </a:solidFill>
            </a:endParaRPr>
          </a:p>
        </p:txBody>
      </p:sp>
      <p:sp>
        <p:nvSpPr>
          <p:cNvPr id="51" name="同心圆 78">
            <a:extLst>
              <a:ext uri="{FF2B5EF4-FFF2-40B4-BE49-F238E27FC236}">
                <a16:creationId xmlns:a16="http://schemas.microsoft.com/office/drawing/2014/main" id="{2F2148F0-CC70-41F8-8CAF-AD1012BF0764}"/>
              </a:ext>
            </a:extLst>
          </p:cNvPr>
          <p:cNvSpPr/>
          <p:nvPr/>
        </p:nvSpPr>
        <p:spPr>
          <a:xfrm>
            <a:off x="669564" y="1779162"/>
            <a:ext cx="527050" cy="527050"/>
          </a:xfrm>
          <a:prstGeom prst="donut">
            <a:avLst>
              <a:gd name="adj" fmla="val 19827"/>
            </a:avLst>
          </a:prstGeom>
          <a:solidFill>
            <a:srgbClr val="DB67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DAB96E"/>
              </a:solidFill>
            </a:endParaRP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A1F0DFCF-E87D-465A-8FE6-4FB04C6757B7}"/>
              </a:ext>
            </a:extLst>
          </p:cNvPr>
          <p:cNvSpPr/>
          <p:nvPr/>
        </p:nvSpPr>
        <p:spPr>
          <a:xfrm>
            <a:off x="1667485" y="3838806"/>
            <a:ext cx="2197246" cy="938554"/>
          </a:xfrm>
          <a:custGeom>
            <a:avLst/>
            <a:gdLst>
              <a:gd name="connsiteX0" fmla="*/ 0 w 1309432"/>
              <a:gd name="connsiteY0" fmla="*/ 65472 h 654716"/>
              <a:gd name="connsiteX1" fmla="*/ 65472 w 1309432"/>
              <a:gd name="connsiteY1" fmla="*/ 0 h 654716"/>
              <a:gd name="connsiteX2" fmla="*/ 1243960 w 1309432"/>
              <a:gd name="connsiteY2" fmla="*/ 0 h 654716"/>
              <a:gd name="connsiteX3" fmla="*/ 1309432 w 1309432"/>
              <a:gd name="connsiteY3" fmla="*/ 65472 h 654716"/>
              <a:gd name="connsiteX4" fmla="*/ 1309432 w 1309432"/>
              <a:gd name="connsiteY4" fmla="*/ 589244 h 654716"/>
              <a:gd name="connsiteX5" fmla="*/ 1243960 w 1309432"/>
              <a:gd name="connsiteY5" fmla="*/ 654716 h 654716"/>
              <a:gd name="connsiteX6" fmla="*/ 65472 w 1309432"/>
              <a:gd name="connsiteY6" fmla="*/ 654716 h 654716"/>
              <a:gd name="connsiteX7" fmla="*/ 0 w 1309432"/>
              <a:gd name="connsiteY7" fmla="*/ 589244 h 654716"/>
              <a:gd name="connsiteX8" fmla="*/ 0 w 1309432"/>
              <a:gd name="connsiteY8" fmla="*/ 65472 h 65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432" h="654716">
                <a:moveTo>
                  <a:pt x="0" y="65472"/>
                </a:moveTo>
                <a:cubicBezTo>
                  <a:pt x="0" y="29313"/>
                  <a:pt x="29313" y="0"/>
                  <a:pt x="65472" y="0"/>
                </a:cubicBezTo>
                <a:lnTo>
                  <a:pt x="1243960" y="0"/>
                </a:lnTo>
                <a:cubicBezTo>
                  <a:pt x="1280119" y="0"/>
                  <a:pt x="1309432" y="29313"/>
                  <a:pt x="1309432" y="65472"/>
                </a:cubicBezTo>
                <a:lnTo>
                  <a:pt x="1309432" y="589244"/>
                </a:lnTo>
                <a:cubicBezTo>
                  <a:pt x="1309432" y="625403"/>
                  <a:pt x="1280119" y="654716"/>
                  <a:pt x="1243960" y="654716"/>
                </a:cubicBezTo>
                <a:lnTo>
                  <a:pt x="65472" y="654716"/>
                </a:lnTo>
                <a:cubicBezTo>
                  <a:pt x="29313" y="654716"/>
                  <a:pt x="0" y="625403"/>
                  <a:pt x="0" y="589244"/>
                </a:cubicBezTo>
                <a:lnTo>
                  <a:pt x="0" y="65472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326" tIns="76326" rIns="76326" bIns="76326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Inter-universities GBL community 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in Taiwan</a:t>
            </a: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A080F111-6A46-4B78-8875-E026D723E07D}"/>
              </a:ext>
            </a:extLst>
          </p:cNvPr>
          <p:cNvSpPr/>
          <p:nvPr/>
        </p:nvSpPr>
        <p:spPr>
          <a:xfrm>
            <a:off x="3864731" y="2714894"/>
            <a:ext cx="3439144" cy="800093"/>
          </a:xfrm>
          <a:custGeom>
            <a:avLst/>
            <a:gdLst>
              <a:gd name="connsiteX0" fmla="*/ 0 w 1309432"/>
              <a:gd name="connsiteY0" fmla="*/ 65472 h 654716"/>
              <a:gd name="connsiteX1" fmla="*/ 65472 w 1309432"/>
              <a:gd name="connsiteY1" fmla="*/ 0 h 654716"/>
              <a:gd name="connsiteX2" fmla="*/ 1243960 w 1309432"/>
              <a:gd name="connsiteY2" fmla="*/ 0 h 654716"/>
              <a:gd name="connsiteX3" fmla="*/ 1309432 w 1309432"/>
              <a:gd name="connsiteY3" fmla="*/ 65472 h 654716"/>
              <a:gd name="connsiteX4" fmla="*/ 1309432 w 1309432"/>
              <a:gd name="connsiteY4" fmla="*/ 589244 h 654716"/>
              <a:gd name="connsiteX5" fmla="*/ 1243960 w 1309432"/>
              <a:gd name="connsiteY5" fmla="*/ 654716 h 654716"/>
              <a:gd name="connsiteX6" fmla="*/ 65472 w 1309432"/>
              <a:gd name="connsiteY6" fmla="*/ 654716 h 654716"/>
              <a:gd name="connsiteX7" fmla="*/ 0 w 1309432"/>
              <a:gd name="connsiteY7" fmla="*/ 589244 h 654716"/>
              <a:gd name="connsiteX8" fmla="*/ 0 w 1309432"/>
              <a:gd name="connsiteY8" fmla="*/ 65472 h 65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432" h="654716">
                <a:moveTo>
                  <a:pt x="0" y="65472"/>
                </a:moveTo>
                <a:cubicBezTo>
                  <a:pt x="0" y="29313"/>
                  <a:pt x="29313" y="0"/>
                  <a:pt x="65472" y="0"/>
                </a:cubicBezTo>
                <a:lnTo>
                  <a:pt x="1243960" y="0"/>
                </a:lnTo>
                <a:cubicBezTo>
                  <a:pt x="1280119" y="0"/>
                  <a:pt x="1309432" y="29313"/>
                  <a:pt x="1309432" y="65472"/>
                </a:cubicBezTo>
                <a:lnTo>
                  <a:pt x="1309432" y="589244"/>
                </a:lnTo>
                <a:cubicBezTo>
                  <a:pt x="1309432" y="625403"/>
                  <a:pt x="1280119" y="654716"/>
                  <a:pt x="1243960" y="654716"/>
                </a:cubicBezTo>
                <a:lnTo>
                  <a:pt x="65472" y="654716"/>
                </a:lnTo>
                <a:cubicBezTo>
                  <a:pt x="29313" y="654716"/>
                  <a:pt x="0" y="625403"/>
                  <a:pt x="0" y="589244"/>
                </a:cubicBezTo>
                <a:lnTo>
                  <a:pt x="0" y="65472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326" tIns="76326" rIns="76326" bIns="76326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Sensitive perceptions towards the potential of technologies</a:t>
            </a:r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85415E8A-B647-431D-8A1E-65934EBD3F64}"/>
              </a:ext>
            </a:extLst>
          </p:cNvPr>
          <p:cNvSpPr/>
          <p:nvPr/>
        </p:nvSpPr>
        <p:spPr>
          <a:xfrm>
            <a:off x="7469244" y="3722139"/>
            <a:ext cx="2845933" cy="958018"/>
          </a:xfrm>
          <a:custGeom>
            <a:avLst/>
            <a:gdLst>
              <a:gd name="connsiteX0" fmla="*/ 0 w 1309432"/>
              <a:gd name="connsiteY0" fmla="*/ 65472 h 654716"/>
              <a:gd name="connsiteX1" fmla="*/ 65472 w 1309432"/>
              <a:gd name="connsiteY1" fmla="*/ 0 h 654716"/>
              <a:gd name="connsiteX2" fmla="*/ 1243960 w 1309432"/>
              <a:gd name="connsiteY2" fmla="*/ 0 h 654716"/>
              <a:gd name="connsiteX3" fmla="*/ 1309432 w 1309432"/>
              <a:gd name="connsiteY3" fmla="*/ 65472 h 654716"/>
              <a:gd name="connsiteX4" fmla="*/ 1309432 w 1309432"/>
              <a:gd name="connsiteY4" fmla="*/ 589244 h 654716"/>
              <a:gd name="connsiteX5" fmla="*/ 1243960 w 1309432"/>
              <a:gd name="connsiteY5" fmla="*/ 654716 h 654716"/>
              <a:gd name="connsiteX6" fmla="*/ 65472 w 1309432"/>
              <a:gd name="connsiteY6" fmla="*/ 654716 h 654716"/>
              <a:gd name="connsiteX7" fmla="*/ 0 w 1309432"/>
              <a:gd name="connsiteY7" fmla="*/ 589244 h 654716"/>
              <a:gd name="connsiteX8" fmla="*/ 0 w 1309432"/>
              <a:gd name="connsiteY8" fmla="*/ 65472 h 65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432" h="654716">
                <a:moveTo>
                  <a:pt x="0" y="65472"/>
                </a:moveTo>
                <a:cubicBezTo>
                  <a:pt x="0" y="29313"/>
                  <a:pt x="29313" y="0"/>
                  <a:pt x="65472" y="0"/>
                </a:cubicBezTo>
                <a:lnTo>
                  <a:pt x="1243960" y="0"/>
                </a:lnTo>
                <a:cubicBezTo>
                  <a:pt x="1280119" y="0"/>
                  <a:pt x="1309432" y="29313"/>
                  <a:pt x="1309432" y="65472"/>
                </a:cubicBezTo>
                <a:lnTo>
                  <a:pt x="1309432" y="589244"/>
                </a:lnTo>
                <a:cubicBezTo>
                  <a:pt x="1309432" y="625403"/>
                  <a:pt x="1280119" y="654716"/>
                  <a:pt x="1243960" y="654716"/>
                </a:cubicBezTo>
                <a:lnTo>
                  <a:pt x="65472" y="654716"/>
                </a:lnTo>
                <a:cubicBezTo>
                  <a:pt x="29313" y="654716"/>
                  <a:pt x="0" y="625403"/>
                  <a:pt x="0" y="589244"/>
                </a:cubicBezTo>
                <a:lnTo>
                  <a:pt x="0" y="65472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326" tIns="76326" rIns="76326" bIns="76326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Conducting 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Innovative learning approaches and practices</a:t>
            </a:r>
            <a:endParaRPr lang="en-US" sz="2000" kern="1200" dirty="0">
              <a:solidFill>
                <a:schemeClr val="tx1"/>
              </a:solidFill>
            </a:endParaRPr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D4BB6E3B-9268-40EE-838C-37E036C4D7E0}"/>
              </a:ext>
            </a:extLst>
          </p:cNvPr>
          <p:cNvSpPr/>
          <p:nvPr/>
        </p:nvSpPr>
        <p:spPr>
          <a:xfrm>
            <a:off x="7469244" y="5377843"/>
            <a:ext cx="2952949" cy="958018"/>
          </a:xfrm>
          <a:custGeom>
            <a:avLst/>
            <a:gdLst>
              <a:gd name="connsiteX0" fmla="*/ 0 w 1309432"/>
              <a:gd name="connsiteY0" fmla="*/ 65472 h 654716"/>
              <a:gd name="connsiteX1" fmla="*/ 65472 w 1309432"/>
              <a:gd name="connsiteY1" fmla="*/ 0 h 654716"/>
              <a:gd name="connsiteX2" fmla="*/ 1243960 w 1309432"/>
              <a:gd name="connsiteY2" fmla="*/ 0 h 654716"/>
              <a:gd name="connsiteX3" fmla="*/ 1309432 w 1309432"/>
              <a:gd name="connsiteY3" fmla="*/ 65472 h 654716"/>
              <a:gd name="connsiteX4" fmla="*/ 1309432 w 1309432"/>
              <a:gd name="connsiteY4" fmla="*/ 589244 h 654716"/>
              <a:gd name="connsiteX5" fmla="*/ 1243960 w 1309432"/>
              <a:gd name="connsiteY5" fmla="*/ 654716 h 654716"/>
              <a:gd name="connsiteX6" fmla="*/ 65472 w 1309432"/>
              <a:gd name="connsiteY6" fmla="*/ 654716 h 654716"/>
              <a:gd name="connsiteX7" fmla="*/ 0 w 1309432"/>
              <a:gd name="connsiteY7" fmla="*/ 589244 h 654716"/>
              <a:gd name="connsiteX8" fmla="*/ 0 w 1309432"/>
              <a:gd name="connsiteY8" fmla="*/ 65472 h 65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9432" h="654716">
                <a:moveTo>
                  <a:pt x="0" y="65472"/>
                </a:moveTo>
                <a:cubicBezTo>
                  <a:pt x="0" y="29313"/>
                  <a:pt x="29313" y="0"/>
                  <a:pt x="65472" y="0"/>
                </a:cubicBezTo>
                <a:lnTo>
                  <a:pt x="1243960" y="0"/>
                </a:lnTo>
                <a:cubicBezTo>
                  <a:pt x="1280119" y="0"/>
                  <a:pt x="1309432" y="29313"/>
                  <a:pt x="1309432" y="65472"/>
                </a:cubicBezTo>
                <a:lnTo>
                  <a:pt x="1309432" y="589244"/>
                </a:lnTo>
                <a:cubicBezTo>
                  <a:pt x="1309432" y="625403"/>
                  <a:pt x="1280119" y="654716"/>
                  <a:pt x="1243960" y="654716"/>
                </a:cubicBezTo>
                <a:lnTo>
                  <a:pt x="65472" y="654716"/>
                </a:lnTo>
                <a:cubicBezTo>
                  <a:pt x="29313" y="654716"/>
                  <a:pt x="0" y="625403"/>
                  <a:pt x="0" y="589244"/>
                </a:cubicBezTo>
                <a:lnTo>
                  <a:pt x="0" y="65472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6758543"/>
              <a:satOff val="-17419"/>
              <a:lumOff val="-11765"/>
              <a:alphaOff val="0"/>
            </a:schemeClr>
          </a:fillRef>
          <a:effectRef idx="0">
            <a:schemeClr val="accent5">
              <a:hueOff val="-6758543"/>
              <a:satOff val="-17419"/>
              <a:lumOff val="-1176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6326" tIns="76326" rIns="76326" bIns="76326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Game-based </a:t>
            </a:r>
          </a:p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000" kern="1200" dirty="0">
                <a:solidFill>
                  <a:schemeClr val="tx1"/>
                </a:solidFill>
              </a:rPr>
              <a:t>mobile learning</a:t>
            </a:r>
          </a:p>
        </p:txBody>
      </p: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5A1DEC00-5D42-4E09-94B0-79EB3B2E7F40}"/>
              </a:ext>
            </a:extLst>
          </p:cNvPr>
          <p:cNvCxnSpPr>
            <a:cxnSpLocks/>
          </p:cNvCxnSpPr>
          <p:nvPr/>
        </p:nvCxnSpPr>
        <p:spPr>
          <a:xfrm>
            <a:off x="4253837" y="4308083"/>
            <a:ext cx="2812313" cy="0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28D92364-7FB8-4C8C-AE6B-BC64430BF81F}"/>
              </a:ext>
            </a:extLst>
          </p:cNvPr>
          <p:cNvCxnSpPr>
            <a:cxnSpLocks/>
          </p:cNvCxnSpPr>
          <p:nvPr/>
        </p:nvCxnSpPr>
        <p:spPr>
          <a:xfrm>
            <a:off x="5529180" y="3690376"/>
            <a:ext cx="0" cy="466928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4E48AE43-9846-45B3-BDBF-015DDB22D135}"/>
              </a:ext>
            </a:extLst>
          </p:cNvPr>
          <p:cNvCxnSpPr>
            <a:cxnSpLocks/>
          </p:cNvCxnSpPr>
          <p:nvPr/>
        </p:nvCxnSpPr>
        <p:spPr>
          <a:xfrm>
            <a:off x="8933861" y="4799329"/>
            <a:ext cx="0" cy="466928"/>
          </a:xfrm>
          <a:prstGeom prst="straightConnector1">
            <a:avLst/>
          </a:prstGeom>
          <a:ln w="85725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C5AD32A1-6992-451B-8A6A-6E2A43319777}"/>
              </a:ext>
            </a:extLst>
          </p:cNvPr>
          <p:cNvSpPr txBox="1"/>
          <p:nvPr/>
        </p:nvSpPr>
        <p:spPr>
          <a:xfrm>
            <a:off x="8150081" y="4848127"/>
            <a:ext cx="584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e.g.,</a:t>
            </a:r>
            <a:endParaRPr lang="en-US" sz="800" dirty="0"/>
          </a:p>
        </p:txBody>
      </p:sp>
      <p:sp>
        <p:nvSpPr>
          <p:cNvPr id="39" name="箭头: 环形 38">
            <a:extLst>
              <a:ext uri="{FF2B5EF4-FFF2-40B4-BE49-F238E27FC236}">
                <a16:creationId xmlns:a16="http://schemas.microsoft.com/office/drawing/2014/main" id="{98C0DB6A-E5D5-4E30-AA9A-25F7EFA927E3}"/>
              </a:ext>
            </a:extLst>
          </p:cNvPr>
          <p:cNvSpPr/>
          <p:nvPr/>
        </p:nvSpPr>
        <p:spPr>
          <a:xfrm rot="18425909">
            <a:off x="3014525" y="2937839"/>
            <a:ext cx="943583" cy="982322"/>
          </a:xfrm>
          <a:prstGeom prst="circular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745" tIns="45830" rIns="68745" bIns="45829" numCol="1" spcCol="1270" rtlCol="0" anchor="ctr" anchorCtr="0">
            <a:noAutofit/>
          </a:bodyPr>
          <a:lstStyle/>
          <a:p>
            <a:pPr mar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900" b="1" kern="1200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12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684</Words>
  <Application>Microsoft Office PowerPoint</Application>
  <PresentationFormat>宽屏</PresentationFormat>
  <Paragraphs>136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9" baseType="lpstr">
      <vt:lpstr>Adobe 宋体 Std L</vt:lpstr>
      <vt:lpstr>FZLanTingHeiS-UL-GB</vt:lpstr>
      <vt:lpstr>Microsoft YaHei</vt:lpstr>
      <vt:lpstr>宋体</vt:lpstr>
      <vt:lpstr>Arial</vt:lpstr>
      <vt:lpstr>Bernard MT Condensed</vt:lpstr>
      <vt:lpstr>Calibri</vt:lpstr>
      <vt:lpstr>Calibri Light</vt:lpstr>
      <vt:lpstr>Impact</vt:lpstr>
      <vt:lpstr>Minion Pro Cond</vt:lpstr>
      <vt:lpstr>Times New Roman</vt:lpstr>
      <vt:lpstr>Wingdings</vt:lpstr>
      <vt:lpstr>Office 主题</vt:lpstr>
      <vt:lpstr>1_Office 主题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fu qingke</cp:lastModifiedBy>
  <cp:revision>90</cp:revision>
  <dcterms:created xsi:type="dcterms:W3CDTF">2017-01-12T11:53:00Z</dcterms:created>
  <dcterms:modified xsi:type="dcterms:W3CDTF">2018-05-18T01:47:54Z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2052-10.1.0.6554</vt:lpwstr>
  </property>
</Properties>
</file>